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9144000"/>
  <p:notesSz cx="6858000" cy="9144000"/>
  <p:embeddedFontLs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haS7WVCmGYRgbMnLZHXWGjgwUI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italic.fntdata"/><Relationship Id="rId50" Type="http://schemas.openxmlformats.org/officeDocument/2006/relationships/font" Target="fonts/Lato-bold.fntdata"/><Relationship Id="rId53" Type="http://customschemas.google.com/relationships/presentationmetadata" Target="metadata"/><Relationship Id="rId52"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5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5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5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5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55"/>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47"/>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8"/>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48"/>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4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4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4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49"/>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49"/>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4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35" name="Shape 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5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52"/>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52"/>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5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5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5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5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5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1F3864"/>
                </a:solidFill>
                <a:latin typeface="Lato"/>
                <a:ea typeface="Lato"/>
                <a:cs typeface="Lato"/>
                <a:sym typeface="Lato"/>
              </a:defRPr>
            </a:lvl1pPr>
            <a:lvl2pPr indent="0" lvl="1" marL="0" marR="0" rtl="0" algn="r">
              <a:spcBef>
                <a:spcPts val="0"/>
              </a:spcBef>
              <a:buNone/>
              <a:defRPr b="1" sz="1200">
                <a:solidFill>
                  <a:srgbClr val="1F3864"/>
                </a:solidFill>
                <a:latin typeface="Lato"/>
                <a:ea typeface="Lato"/>
                <a:cs typeface="Lato"/>
                <a:sym typeface="Lato"/>
              </a:defRPr>
            </a:lvl2pPr>
            <a:lvl3pPr indent="0" lvl="2" marL="0" marR="0" rtl="0" algn="r">
              <a:spcBef>
                <a:spcPts val="0"/>
              </a:spcBef>
              <a:buNone/>
              <a:defRPr b="1" sz="1200">
                <a:solidFill>
                  <a:srgbClr val="1F3864"/>
                </a:solidFill>
                <a:latin typeface="Lato"/>
                <a:ea typeface="Lato"/>
                <a:cs typeface="Lato"/>
                <a:sym typeface="Lato"/>
              </a:defRPr>
            </a:lvl3pPr>
            <a:lvl4pPr indent="0" lvl="3" marL="0" marR="0" rtl="0" algn="r">
              <a:spcBef>
                <a:spcPts val="0"/>
              </a:spcBef>
              <a:buNone/>
              <a:defRPr b="1" sz="1200">
                <a:solidFill>
                  <a:srgbClr val="1F3864"/>
                </a:solidFill>
                <a:latin typeface="Lato"/>
                <a:ea typeface="Lato"/>
                <a:cs typeface="Lato"/>
                <a:sym typeface="Lato"/>
              </a:defRPr>
            </a:lvl4pPr>
            <a:lvl5pPr indent="0" lvl="4" marL="0" marR="0" rtl="0" algn="r">
              <a:spcBef>
                <a:spcPts val="0"/>
              </a:spcBef>
              <a:buNone/>
              <a:defRPr b="1" sz="1200">
                <a:solidFill>
                  <a:srgbClr val="1F3864"/>
                </a:solidFill>
                <a:latin typeface="Lato"/>
                <a:ea typeface="Lato"/>
                <a:cs typeface="Lato"/>
                <a:sym typeface="Lato"/>
              </a:defRPr>
            </a:lvl5pPr>
            <a:lvl6pPr indent="0" lvl="5" marL="0" marR="0" rtl="0" algn="r">
              <a:spcBef>
                <a:spcPts val="0"/>
              </a:spcBef>
              <a:buNone/>
              <a:defRPr b="1" sz="1200">
                <a:solidFill>
                  <a:srgbClr val="1F3864"/>
                </a:solidFill>
                <a:latin typeface="Lato"/>
                <a:ea typeface="Lato"/>
                <a:cs typeface="Lato"/>
                <a:sym typeface="Lato"/>
              </a:defRPr>
            </a:lvl6pPr>
            <a:lvl7pPr indent="0" lvl="6" marL="0" marR="0" rtl="0" algn="r">
              <a:spcBef>
                <a:spcPts val="0"/>
              </a:spcBef>
              <a:buNone/>
              <a:defRPr b="1" sz="1200">
                <a:solidFill>
                  <a:srgbClr val="1F3864"/>
                </a:solidFill>
                <a:latin typeface="Lato"/>
                <a:ea typeface="Lato"/>
                <a:cs typeface="Lato"/>
                <a:sym typeface="Lato"/>
              </a:defRPr>
            </a:lvl7pPr>
            <a:lvl8pPr indent="0" lvl="7" marL="0" marR="0" rtl="0" algn="r">
              <a:spcBef>
                <a:spcPts val="0"/>
              </a:spcBef>
              <a:buNone/>
              <a:defRPr b="1" sz="1200">
                <a:solidFill>
                  <a:srgbClr val="1F3864"/>
                </a:solidFill>
                <a:latin typeface="Lato"/>
                <a:ea typeface="Lato"/>
                <a:cs typeface="Lato"/>
                <a:sym typeface="Lato"/>
              </a:defRPr>
            </a:lvl8pPr>
            <a:lvl9pPr indent="0" lvl="8" marL="0" marR="0" rtl="0" algn="r">
              <a:spcBef>
                <a:spcPts val="0"/>
              </a:spcBef>
              <a:buNone/>
              <a:defRPr b="1" sz="1200">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5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5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5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5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54"/>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67" name="Google Shape;67;p1"/>
          <p:cNvSpPr txBox="1"/>
          <p:nvPr/>
        </p:nvSpPr>
        <p:spPr>
          <a:xfrm>
            <a:off x="413012" y="2076196"/>
            <a:ext cx="7342482" cy="8487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600"/>
              <a:buFont typeface="Lato"/>
              <a:buNone/>
            </a:pPr>
            <a:r>
              <a:rPr b="1" i="0" lang="en-US" sz="3600" u="none" cap="none" strike="noStrike">
                <a:solidFill>
                  <a:srgbClr val="C00000"/>
                </a:solidFill>
                <a:latin typeface="Lato"/>
                <a:ea typeface="Lato"/>
                <a:cs typeface="Lato"/>
                <a:sym typeface="Lato"/>
              </a:rPr>
              <a:t>KẾ HOẠCH LÀM VIỆC </a:t>
            </a:r>
            <a:endParaRPr/>
          </a:p>
        </p:txBody>
      </p:sp>
      <p:sp>
        <p:nvSpPr>
          <p:cNvPr id="68" name="Google Shape;68;p1"/>
          <p:cNvSpPr txBox="1"/>
          <p:nvPr/>
        </p:nvSpPr>
        <p:spPr>
          <a:xfrm>
            <a:off x="1801518" y="3084220"/>
            <a:ext cx="7342482" cy="84879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C00000"/>
              </a:buClr>
              <a:buSzPts val="7200"/>
              <a:buFont typeface="Lato"/>
              <a:buNone/>
            </a:pPr>
            <a:r>
              <a:rPr b="1" i="0" lang="en-US" sz="7200" u="none" cap="none" strike="noStrike">
                <a:solidFill>
                  <a:srgbClr val="C00000"/>
                </a:solidFill>
                <a:latin typeface="Lato"/>
                <a:ea typeface="Lato"/>
                <a:cs typeface="Lato"/>
                <a:sym typeface="Lato"/>
              </a:rPr>
              <a:t>TUẦN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sp>
        <p:nvSpPr>
          <p:cNvPr id="131" name="Google Shape;131;p1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10"/>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Mô tả Check_verify_code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33" name="Google Shape;133;p10"/>
          <p:cNvSpPr txBox="1"/>
          <p:nvPr/>
        </p:nvSpPr>
        <p:spPr>
          <a:xfrm>
            <a:off x="388323" y="1490754"/>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Calibri"/>
                <a:ea typeface="Calibri"/>
                <a:cs typeface="Calibri"/>
                <a:sym typeface="Calibri"/>
              </a:rPr>
              <a:t>API thực hiện việc xác nhận mã xác thực cho một tài khoản của người dùng</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1600"/>
              </a:spcBef>
              <a:spcAft>
                <a:spcPts val="0"/>
              </a:spcAft>
              <a:buClr>
                <a:srgbClr val="CE3B29"/>
              </a:buClr>
              <a:buSzPts val="1800"/>
              <a:buFont typeface="Noto Sans Symbols"/>
              <a:buNone/>
            </a:pPr>
            <a:r>
              <a:rPr b="0" i="0" lang="en-US" sz="2400" u="none" cap="none" strike="noStrike">
                <a:solidFill>
                  <a:srgbClr val="000000"/>
                </a:solidFill>
                <a:latin typeface="Calibri"/>
                <a:ea typeface="Calibri"/>
                <a:cs typeface="Calibri"/>
                <a:sym typeface="Calibri"/>
              </a:rPr>
              <a:t>Request dạng POST</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1600"/>
              </a:spcBef>
              <a:spcAft>
                <a:spcPts val="0"/>
              </a:spcAft>
              <a:buClr>
                <a:srgbClr val="CE3B29"/>
              </a:buClr>
              <a:buSzPts val="1800"/>
              <a:buFont typeface="Noto Sans Symbols"/>
              <a:buNone/>
            </a:pPr>
            <a:r>
              <a:rPr b="0" i="0" lang="en-US" sz="2400" u="none" cap="none" strike="noStrike">
                <a:solidFill>
                  <a:srgbClr val="000000"/>
                </a:solidFill>
                <a:latin typeface="Calibri"/>
                <a:ea typeface="Calibri"/>
                <a:cs typeface="Calibri"/>
                <a:sym typeface="Calibri"/>
              </a:rPr>
              <a:t>Tham số: </a:t>
            </a:r>
            <a:r>
              <a:rPr b="1" i="0" lang="en-US" sz="2400" u="none" cap="none" strike="noStrike">
                <a:solidFill>
                  <a:srgbClr val="000000"/>
                </a:solidFill>
                <a:latin typeface="Calibri"/>
                <a:ea typeface="Calibri"/>
                <a:cs typeface="Calibri"/>
                <a:sym typeface="Calibri"/>
              </a:rPr>
              <a:t>email</a:t>
            </a:r>
            <a:r>
              <a:rPr b="0" i="0" lang="en-US" sz="2400" u="none" cap="none" strike="noStrike">
                <a:solidFill>
                  <a:srgbClr val="000000"/>
                </a:solidFill>
                <a:latin typeface="Calibri"/>
                <a:ea typeface="Calibri"/>
                <a:cs typeface="Calibri"/>
                <a:sym typeface="Calibri"/>
              </a:rPr>
              <a:t> và mã xác thực</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1600"/>
              </a:spcBef>
              <a:spcAft>
                <a:spcPts val="1600"/>
              </a:spcAft>
              <a:buClr>
                <a:srgbClr val="CE3B29"/>
              </a:buClr>
              <a:buSzPts val="1800"/>
              <a:buFont typeface="Noto Sans Symbols"/>
              <a:buNone/>
            </a:pPr>
            <a:r>
              <a:rPr b="0" i="0" lang="en-US" sz="2400" u="none" cap="none" strike="noStrike">
                <a:solidFill>
                  <a:srgbClr val="000000"/>
                </a:solidFill>
                <a:latin typeface="Calibri"/>
                <a:ea typeface="Calibri"/>
                <a:cs typeface="Calibri"/>
                <a:sym typeface="Calibri"/>
              </a:rPr>
              <a:t>Kết quả đầu ra: nếu xác nhận thành công thì sẽ có id (định danh người dùng) và trường active (báo tài khoản có được cho phép sử dụng không). Nếu không thành công thì sẽ có các thông báo lỗi tương ứng</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sp>
        <p:nvSpPr>
          <p:cNvPr id="139" name="Google Shape;139;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 name="Google Shape;140;p11"/>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Check_verify_code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41" name="Google Shape;141;p11"/>
          <p:cNvSpPr txBox="1"/>
          <p:nvPr/>
        </p:nvSpPr>
        <p:spPr>
          <a:xfrm>
            <a:off x="149140" y="1842280"/>
            <a:ext cx="8520600" cy="4555200"/>
          </a:xfrm>
          <a:prstGeom prst="rect">
            <a:avLst/>
          </a:prstGeom>
          <a:noFill/>
          <a:ln>
            <a:noFill/>
          </a:ln>
        </p:spPr>
        <p:txBody>
          <a:bodyPr anchorCtr="0" anchor="t" bIns="91425" lIns="91425" spcFirstLastPara="1" rIns="91425" wrap="square" tIns="91425">
            <a:noAutofit/>
          </a:bodyPr>
          <a:lstStyle/>
          <a:p>
            <a:pPr indent="-457200" lvl="0" marL="571500" marR="0" rtl="0" algn="l">
              <a:lnSpc>
                <a:spcPct val="90000"/>
              </a:lnSpc>
              <a:spcBef>
                <a:spcPts val="0"/>
              </a:spcBef>
              <a:spcAft>
                <a:spcPts val="0"/>
              </a:spcAft>
              <a:buClr>
                <a:srgbClr val="000000"/>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truyền đúng email và đúng mã xác thực đến server</a:t>
            </a:r>
            <a:endParaRPr b="0" i="0" sz="2400" u="none" cap="none" strike="noStrike">
              <a:solidFill>
                <a:srgbClr val="000000"/>
              </a:solidFill>
              <a:latin typeface="Times New Roman"/>
              <a:ea typeface="Times New Roman"/>
              <a:cs typeface="Times New Roman"/>
              <a:sym typeface="Times New Roman"/>
            </a:endParaRPr>
          </a:p>
          <a:p>
            <a:pPr indent="-457200" lvl="0" marL="914400" marR="0" rtl="0" algn="l">
              <a:lnSpc>
                <a:spcPct val="90000"/>
              </a:lnSpc>
              <a:spcBef>
                <a:spcPts val="160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1000 | OK (Thông báo thành công), gửi cho ứng dụng mã phiên đăng nhập, mã id người dùng và mã xác thực cũ sẽ chính thức bị xóa khỏi server.</a:t>
            </a:r>
            <a:endParaRPr b="0" i="0" sz="2400" u="none" cap="none" strike="noStrike">
              <a:solidFill>
                <a:srgbClr val="000000"/>
              </a:solidFill>
              <a:latin typeface="Times New Roman"/>
              <a:ea typeface="Times New Roman"/>
              <a:cs typeface="Times New Roman"/>
              <a:sym typeface="Times New Roman"/>
            </a:endParaRPr>
          </a:p>
          <a:p>
            <a:pPr indent="-457200" lvl="0" marL="571500" marR="0" rtl="0" algn="l">
              <a:lnSpc>
                <a:spcPct val="90000"/>
              </a:lnSpc>
              <a:spcBef>
                <a:spcPts val="1600"/>
              </a:spcBef>
              <a:spcAft>
                <a:spcPts val="0"/>
              </a:spcAft>
              <a:buClr>
                <a:srgbClr val="000000"/>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gửi sai định dạng email.</a:t>
            </a:r>
            <a:endParaRPr b="0" i="0" sz="2400" u="none" cap="none" strike="noStrike">
              <a:solidFill>
                <a:srgbClr val="000000"/>
              </a:solidFill>
              <a:latin typeface="Times New Roman"/>
              <a:ea typeface="Times New Roman"/>
              <a:cs typeface="Times New Roman"/>
              <a:sym typeface="Times New Roman"/>
            </a:endParaRPr>
          </a:p>
          <a:p>
            <a:pPr indent="-457200" lvl="0" marL="914400" marR="0" rtl="0" algn="l">
              <a:lnSpc>
                <a:spcPct val="90000"/>
              </a:lnSpc>
              <a:spcBef>
                <a:spcPts val="160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Ứng dụng kiểm tra ngay phía mình để báo cho người dùng. Nếu một lý do nào đó yêu cầu này được gửi lên server thì sẽ nhận thông báo giá trị tham số bị sai</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sp>
        <p:nvSpPr>
          <p:cNvPr id="147" name="Google Shape;147;p1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12"/>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Check_verify_code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49" name="Google Shape;149;p12"/>
          <p:cNvSpPr txBox="1"/>
          <p:nvPr/>
        </p:nvSpPr>
        <p:spPr>
          <a:xfrm>
            <a:off x="311700" y="1660688"/>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truyền một email đúng định dạng nhưng không có trong danh sách và mã xác thực đúng định dạng</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mã lỗi 9995 hoặc mã 1004. Phía client cần hiển thị đúng một loại thông báo cho hai mã lỗi này. SV tự quy định các cách hiển thị mã lỗi cho hợp lý</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truyền một email đã được phép đăng nhập từ trước và mã xác thực đúng định dạng</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mã lỗi 9996 hoặc mã 1004. Phía client cần hiển thị đúng một loại thông báo cho hai mã lỗi này. SV tự quy định các cách hiển thị mã lỗi cho hợp lý</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sp>
        <p:nvSpPr>
          <p:cNvPr id="155" name="Google Shape;155;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13"/>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Check_verify_code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57" name="Google Shape;157;p13"/>
          <p:cNvSpPr txBox="1"/>
          <p:nvPr/>
        </p:nvSpPr>
        <p:spPr>
          <a:xfrm>
            <a:off x="311700" y="1842280"/>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truyền một email hợp lệ (đã hoàn tất signup nhưng chưa hoàn tất bước này) và mã xác thực của một email khác.</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9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mã lỗi 1004.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Người dùng truyền một email hợp lệ (đã hoàn tất signup nhưng chưa hoàn tất bước này) và một tham số khác nhưng không truyền mã xác thực.</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9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ứng dụng cần kiểm tra ngay phía mình để đảm bảo không gửi dữ liệu không chính xác. Thông báo cần hiển thị là thiếu mã xác thực. Trong trường hợp nếu yêu cầu này được gửi lên server thì mã lỗi là 1002</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sp>
        <p:nvSpPr>
          <p:cNvPr id="163" name="Google Shape;163;p1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14"/>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Check_verify_code</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65" name="Google Shape;165;p14"/>
          <p:cNvSpPr/>
          <p:nvPr/>
        </p:nvSpPr>
        <p:spPr>
          <a:xfrm>
            <a:off x="1697418" y="286074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US" sz="2500" u="none" cap="none" strike="noStrike">
                <a:solidFill>
                  <a:schemeClr val="lt1"/>
                </a:solidFill>
                <a:latin typeface="Calibri"/>
                <a:ea typeface="Calibri"/>
                <a:cs typeface="Calibri"/>
                <a:sym typeface="Calibri"/>
              </a:rPr>
              <a:t>CÂU HỎI 1: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171" name="Google Shape;171;p1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2" name="Google Shape;172;p15"/>
          <p:cNvPicPr preferRelativeResize="0"/>
          <p:nvPr/>
        </p:nvPicPr>
        <p:blipFill rotWithShape="1">
          <a:blip r:embed="rId3">
            <a:alphaModFix/>
          </a:blip>
          <a:srcRect b="0" l="0" r="0" t="0"/>
          <a:stretch/>
        </p:blipFill>
        <p:spPr>
          <a:xfrm>
            <a:off x="0" y="1033078"/>
            <a:ext cx="9144000" cy="47918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178" name="Google Shape;178;p1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16"/>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Mô tả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80" name="Google Shape;180;p16"/>
          <p:cNvSpPr txBox="1"/>
          <p:nvPr/>
        </p:nvSpPr>
        <p:spPr>
          <a:xfrm>
            <a:off x="311700" y="1490754"/>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API thực hiện việc thay đổi thông tin người dùng một khi đăng ký thành công</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Request dạng POST</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Tham số: </a:t>
            </a:r>
            <a:r>
              <a:rPr b="1" i="0" lang="en-US" sz="2400" u="none" cap="none" strike="noStrike">
                <a:solidFill>
                  <a:srgbClr val="000000"/>
                </a:solidFill>
                <a:latin typeface="Times New Roman"/>
                <a:ea typeface="Times New Roman"/>
                <a:cs typeface="Times New Roman"/>
                <a:sym typeface="Times New Roman"/>
              </a:rPr>
              <a:t>token</a:t>
            </a:r>
            <a:r>
              <a:rPr b="0" i="0" lang="en-US" sz="2400" u="none" cap="none" strike="noStrike">
                <a:solidFill>
                  <a:srgbClr val="000000"/>
                </a:solidFill>
                <a:latin typeface="Times New Roman"/>
                <a:ea typeface="Times New Roman"/>
                <a:cs typeface="Times New Roman"/>
                <a:sym typeface="Times New Roman"/>
              </a:rPr>
              <a:t> (mã phiên đăng nhập) và </a:t>
            </a:r>
            <a:r>
              <a:rPr b="1" i="0" lang="en-US" sz="2400" u="none" cap="none" strike="noStrike">
                <a:solidFill>
                  <a:srgbClr val="000000"/>
                </a:solidFill>
                <a:latin typeface="Times New Roman"/>
                <a:ea typeface="Times New Roman"/>
                <a:cs typeface="Times New Roman"/>
                <a:sym typeface="Times New Roman"/>
              </a:rPr>
              <a:t>username</a:t>
            </a:r>
            <a:r>
              <a:rPr b="0" i="0" lang="en-US" sz="2400" u="none" cap="none" strike="noStrike">
                <a:solidFill>
                  <a:srgbClr val="000000"/>
                </a:solidFill>
                <a:latin typeface="Times New Roman"/>
                <a:ea typeface="Times New Roman"/>
                <a:cs typeface="Times New Roman"/>
                <a:sym typeface="Times New Roman"/>
              </a:rPr>
              <a:t> (tên hiển thị) và </a:t>
            </a:r>
            <a:r>
              <a:rPr b="1" i="0" lang="en-US" sz="2400" u="none" cap="none" strike="noStrike">
                <a:solidFill>
                  <a:srgbClr val="000000"/>
                </a:solidFill>
                <a:latin typeface="Times New Roman"/>
                <a:ea typeface="Times New Roman"/>
                <a:cs typeface="Times New Roman"/>
                <a:sym typeface="Times New Roman"/>
              </a:rPr>
              <a:t>avatar</a:t>
            </a:r>
            <a:r>
              <a:rPr b="0" i="0" lang="en-US" sz="2400" u="none" cap="none" strike="noStrike">
                <a:solidFill>
                  <a:srgbClr val="000000"/>
                </a:solidFill>
                <a:latin typeface="Times New Roman"/>
                <a:ea typeface="Times New Roman"/>
                <a:cs typeface="Times New Roman"/>
                <a:sym typeface="Times New Roman"/>
              </a:rPr>
              <a:t> (ảnh đại diện)</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Kết quả đầu ra: nếu thay đổi thành công thì sẽ có các mã id (định danh người dùng), username, email (có thể không có), created (thời gian tạo), avatar (link của ảnh đại diện). Nếu không thành công thì sẽ có các thông báo lỗi tương ứng</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186" name="Google Shape;186;p1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7"/>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Mô tả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88" name="Google Shape;188;p17"/>
          <p:cNvSpPr/>
          <p:nvPr/>
        </p:nvSpPr>
        <p:spPr>
          <a:xfrm>
            <a:off x="1697418" y="2860740"/>
            <a:ext cx="5749163" cy="144710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US" sz="2500" u="none" cap="none" strike="noStrike">
                <a:solidFill>
                  <a:schemeClr val="lt1"/>
                </a:solidFill>
                <a:latin typeface="Calibri"/>
                <a:ea typeface="Calibri"/>
                <a:cs typeface="Calibri"/>
                <a:sym typeface="Calibri"/>
              </a:rPr>
              <a:t>Nếu chưa thể hoàn thành chức năng tải ảnh lên thì trường avatar nhóm có thể để trống và hoàn thiện nó sau này</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194" name="Google Shape;194;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18"/>
          <p:cNvSpPr txBox="1"/>
          <p:nvPr/>
        </p:nvSpPr>
        <p:spPr>
          <a:xfrm>
            <a:off x="235077" y="812046"/>
            <a:ext cx="574916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Mô tả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196" name="Google Shape;196;p18"/>
          <p:cNvSpPr txBox="1"/>
          <p:nvPr/>
        </p:nvSpPr>
        <p:spPr>
          <a:xfrm>
            <a:off x="311700" y="2016926"/>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Username chính là email đăng nhập của sinh viên hoặc giảng viên</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202" name="Google Shape;202;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19"/>
          <p:cNvSpPr txBox="1"/>
          <p:nvPr/>
        </p:nvSpPr>
        <p:spPr>
          <a:xfrm>
            <a:off x="235077" y="8120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04" name="Google Shape;204;p19"/>
          <p:cNvSpPr txBox="1"/>
          <p:nvPr/>
        </p:nvSpPr>
        <p:spPr>
          <a:xfrm>
            <a:off x="388323" y="1660688"/>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1. Người dùng truyền một mã phiên đăng nhập của người khác hoặc một mã phiên đã cũ.</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theo em nên dùng trường thông tin nào để ứng dụng biết mà đăng xuất người dùng ra khỏi. Khi đăng xuất sẽ được chuyển sang màn hình đăng nhập</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2. Người dùng truyền một mã phiên hợp lệ nhưng tên username không hợp lệ (nhưng chưa đến mức bị khóa)</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mã lỗi 1004. Phía client cần hiển thị đúng một loại thông báo hợp lý cho mã lỗi này. </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 name="Google Shape;74;p2"/>
          <p:cNvSpPr txBox="1"/>
          <p:nvPr>
            <p:ph type="title"/>
          </p:nvPr>
        </p:nvSpPr>
        <p:spPr>
          <a:xfrm>
            <a:off x="235077" y="13957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NHẮC LẠI</a:t>
            </a:r>
            <a:endParaRPr/>
          </a:p>
        </p:txBody>
      </p:sp>
      <p:sp>
        <p:nvSpPr>
          <p:cNvPr id="75" name="Google Shape;75;p2"/>
          <p:cNvSpPr txBox="1"/>
          <p:nvPr/>
        </p:nvSpPr>
        <p:spPr>
          <a:xfrm>
            <a:off x="311700" y="1151400"/>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Calibri"/>
                <a:ea typeface="Calibri"/>
                <a:cs typeface="Calibri"/>
                <a:sym typeface="Calibri"/>
              </a:rPr>
              <a:t>Đã nắm được tổng quan đề tài và quy trình bảo vệ</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Char char="▪"/>
            </a:pPr>
            <a:r>
              <a:rPr b="0" i="0" lang="en-US" sz="2400" u="none" cap="none" strike="noStrike">
                <a:solidFill>
                  <a:srgbClr val="000000"/>
                </a:solidFill>
                <a:latin typeface="Calibri"/>
                <a:ea typeface="Calibri"/>
                <a:cs typeface="Calibri"/>
                <a:sym typeface="Calibri"/>
              </a:rPr>
              <a:t>Đã nắm được một số API thuộc nhóm đăng ký-đăng nhập</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0"/>
              </a:spcAft>
              <a:buClr>
                <a:srgbClr val="CE3B29"/>
              </a:buClr>
              <a:buSzPts val="1800"/>
              <a:buFont typeface="Noto Sans Symbols"/>
              <a:buChar char="▪"/>
            </a:pPr>
            <a:r>
              <a:rPr b="0" i="0" lang="en-US" sz="2400" u="none" cap="none" strike="noStrike">
                <a:solidFill>
                  <a:srgbClr val="000000"/>
                </a:solidFill>
                <a:latin typeface="Calibri"/>
                <a:ea typeface="Calibri"/>
                <a:cs typeface="Calibri"/>
                <a:sym typeface="Calibri"/>
              </a:rPr>
              <a:t>Tiếp tục với nhóm API đăng ký đăng nhập và các giao diện đi kèm với chúng</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Char char="▪"/>
            </a:pPr>
            <a:r>
              <a:rPr b="0" i="0" lang="en-US" sz="2400" u="none" cap="none" strike="noStrike">
                <a:solidFill>
                  <a:srgbClr val="000000"/>
                </a:solidFill>
                <a:latin typeface="Calibri"/>
                <a:ea typeface="Calibri"/>
                <a:cs typeface="Calibri"/>
                <a:sym typeface="Calibri"/>
              </a:rPr>
              <a:t>Giới thiệu API đầu tiên của nhóm tạo lớp</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210" name="Google Shape;210;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20"/>
          <p:cNvSpPr txBox="1"/>
          <p:nvPr/>
        </p:nvSpPr>
        <p:spPr>
          <a:xfrm>
            <a:off x="235077" y="8120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12" name="Google Shape;212;p20"/>
          <p:cNvSpPr txBox="1"/>
          <p:nvPr/>
        </p:nvSpPr>
        <p:spPr>
          <a:xfrm>
            <a:off x="311700" y="1697960"/>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3. Người dùng truyền một mã phiên hợp lệ nhưng tên username không hợp lệ (đến mức bị khóa)</a:t>
            </a:r>
            <a:endParaRPr b="0" i="0" sz="2400" u="none" cap="none" strike="noStrike">
              <a:solidFill>
                <a:srgbClr val="000000"/>
              </a:solidFill>
              <a:latin typeface="Times New Roman"/>
              <a:ea typeface="Times New Roman"/>
              <a:cs typeface="Times New Roman"/>
              <a:sym typeface="Times New Roman"/>
            </a:endParaRPr>
          </a:p>
          <a:p>
            <a:pPr indent="-69850" lvl="0" marL="457200" marR="0" rtl="0" algn="l">
              <a:lnSpc>
                <a:spcPct val="100000"/>
              </a:lnSpc>
              <a:spcBef>
                <a:spcPts val="0"/>
              </a:spcBef>
              <a:spcAft>
                <a:spcPts val="0"/>
              </a:spcAft>
              <a:buClr>
                <a:schemeClr val="dk1"/>
              </a:buClr>
              <a:buSzPts val="11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Phía client chuyển người dùng sang trang đăng nhập và hiển thị thông báo hợp lý cho loại mã lỗi này.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4. Người dùng truyền mã phiên hợp lệ, tên username hợp lệ nhưng ảnh avatar không hợp lệ do dung lượng quá lớn.</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ứng dụng cần kiểm tra ngay phía mình để đảm bảo không gửi dữ liệu không chính xác. Thông báo cần hiển thị là dung lượng ảnh quá lớn. </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1. 2 </a:t>
            </a:r>
            <a:r>
              <a:rPr i="1" lang="en-US">
                <a:latin typeface="Calibri"/>
                <a:ea typeface="Calibri"/>
                <a:cs typeface="Calibri"/>
                <a:sym typeface="Calibri"/>
              </a:rPr>
              <a:t>Change_info_after_signup</a:t>
            </a:r>
            <a:br>
              <a:rPr i="1" lang="en-US" sz="2800">
                <a:solidFill>
                  <a:srgbClr val="000000"/>
                </a:solidFill>
                <a:latin typeface="Calibri"/>
                <a:ea typeface="Calibri"/>
                <a:cs typeface="Calibri"/>
                <a:sym typeface="Calibri"/>
              </a:rPr>
            </a:br>
            <a:endParaRPr i="1"/>
          </a:p>
        </p:txBody>
      </p:sp>
      <p:sp>
        <p:nvSpPr>
          <p:cNvPr id="218" name="Google Shape;218;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1"/>
          <p:cNvSpPr txBox="1"/>
          <p:nvPr/>
        </p:nvSpPr>
        <p:spPr>
          <a:xfrm>
            <a:off x="235077" y="8120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u="none" cap="none" strike="noStrike">
                <a:solidFill>
                  <a:srgbClr val="C00000"/>
                </a:solidFill>
                <a:latin typeface="Calibri"/>
                <a:ea typeface="Calibri"/>
                <a:cs typeface="Calibri"/>
                <a:sym typeface="Calibri"/>
              </a:rPr>
              <a:t>Các test case cho change_info_after_signup</a:t>
            </a:r>
            <a:endParaRPr b="1" i="1" sz="2800" u="none" cap="none" strike="noStrike">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b="0" i="1"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b="0" i="1" sz="2800" u="none" cap="none" strike="noStrike">
              <a:solidFill>
                <a:srgbClr val="000000"/>
              </a:solidFill>
              <a:latin typeface="Calibri"/>
              <a:ea typeface="Calibri"/>
              <a:cs typeface="Calibri"/>
              <a:sym typeface="Calibri"/>
            </a:endParaRPr>
          </a:p>
        </p:txBody>
      </p:sp>
      <p:sp>
        <p:nvSpPr>
          <p:cNvPr id="220" name="Google Shape;220;p21"/>
          <p:cNvSpPr txBox="1"/>
          <p:nvPr/>
        </p:nvSpPr>
        <p:spPr>
          <a:xfrm>
            <a:off x="311700" y="1801640"/>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800"/>
              <a:buFont typeface="Noto Sans Symbols"/>
              <a:buNone/>
            </a:pPr>
            <a:r>
              <a:rPr b="0" i="0" lang="en-US" sz="2400" u="none" cap="none" strike="noStrike">
                <a:solidFill>
                  <a:srgbClr val="000000"/>
                </a:solidFill>
                <a:latin typeface="Times New Roman"/>
                <a:ea typeface="Times New Roman"/>
                <a:cs typeface="Times New Roman"/>
                <a:sym typeface="Times New Roman"/>
              </a:rPr>
              <a:t>5. Người dùng truyền mã phiên hợp lệ, tên username hợp lệ nhưng ảnh avatar bị server từ chối.</a:t>
            </a:r>
            <a:endParaRPr b="0" i="0" sz="2400" u="none" cap="none" strike="noStrike">
              <a:solidFill>
                <a:srgbClr val="000000"/>
              </a:solidFill>
              <a:latin typeface="Times New Roman"/>
              <a:ea typeface="Times New Roman"/>
              <a:cs typeface="Times New Roman"/>
              <a:sym typeface="Times New Roman"/>
            </a:endParaRPr>
          </a:p>
          <a:p>
            <a:pPr indent="-114300" lvl="0" marL="457200" marR="0" rtl="0" algn="l">
              <a:lnSpc>
                <a:spcPct val="100000"/>
              </a:lnSpc>
              <a:spcBef>
                <a:spcPts val="0"/>
              </a:spcBef>
              <a:spcAft>
                <a:spcPts val="0"/>
              </a:spcAft>
              <a:buClr>
                <a:srgbClr val="CE3B29"/>
              </a:buClr>
              <a:buSzPts val="1800"/>
              <a:buFont typeface="Noto Sans Symbols"/>
              <a:buChar char="▪"/>
            </a:pPr>
            <a:r>
              <a:rPr b="0" i="0" lang="en-US" sz="2400" u="none" cap="none" strike="noStrike">
                <a:solidFill>
                  <a:srgbClr val="000000"/>
                </a:solidFill>
                <a:latin typeface="Times New Roman"/>
                <a:ea typeface="Times New Roman"/>
                <a:cs typeface="Times New Roman"/>
                <a:sym typeface="Times New Roman"/>
              </a:rPr>
              <a:t>Kết quả mong đợi: có thể mã lỗi là 1006. Ở đây ứng dụng nên hiển thị thông tin rằng tải file thất bại, người dùng có hai tùy chọn là vào trang chủ hoặc tiếp tục tải ảnh khác lên</a:t>
            </a:r>
            <a:endParaRPr b="0" i="0" sz="24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1600"/>
              </a:spcBef>
              <a:spcAft>
                <a:spcPts val="1600"/>
              </a:spcAft>
              <a:buClr>
                <a:srgbClr val="CE3B29"/>
              </a:buClr>
              <a:buSzPts val="1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221" name="Google Shape;221;p21"/>
          <p:cNvSpPr/>
          <p:nvPr/>
        </p:nvSpPr>
        <p:spPr>
          <a:xfrm>
            <a:off x="1697418" y="443554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US" sz="2500" u="none" cap="none" strike="noStrike">
                <a:solidFill>
                  <a:schemeClr val="lt1"/>
                </a:solidFill>
                <a:latin typeface="Calibri"/>
                <a:ea typeface="Calibri"/>
                <a:cs typeface="Calibri"/>
                <a:sym typeface="Calibri"/>
              </a:rPr>
              <a:t>CÂU HỎI 2: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MỤC LỤC</a:t>
            </a:r>
            <a:endParaRPr/>
          </a:p>
        </p:txBody>
      </p:sp>
      <p:sp>
        <p:nvSpPr>
          <p:cNvPr id="228" name="Google Shape;228;p22"/>
          <p:cNvSpPr txBox="1"/>
          <p:nvPr>
            <p:ph idx="1" type="body"/>
          </p:nvPr>
        </p:nvSpPr>
        <p:spPr>
          <a:xfrm>
            <a:off x="219217" y="1918366"/>
            <a:ext cx="8705566" cy="3012377"/>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Đăng ký, đăng nhập (tiếp theo)</a:t>
            </a:r>
            <a:endParaRPr/>
          </a:p>
          <a:p>
            <a:pPr indent="-514350" lvl="0" marL="514350" rtl="0" algn="l">
              <a:lnSpc>
                <a:spcPct val="90000"/>
              </a:lnSpc>
              <a:spcBef>
                <a:spcPts val="1000"/>
              </a:spcBef>
              <a:spcAft>
                <a:spcPts val="0"/>
              </a:spcAft>
              <a:buClr>
                <a:schemeClr val="dk1"/>
              </a:buClr>
              <a:buSzPts val="2800"/>
              <a:buAutoNum type="arabicPeriod"/>
            </a:pPr>
            <a:r>
              <a:rPr b="1" lang="en-US" u="sng"/>
              <a:t>Giao diện đăng ký</a:t>
            </a:r>
            <a:endParaRPr b="1" u="sng"/>
          </a:p>
          <a:p>
            <a:pPr indent="-514350" lvl="0" marL="514350" rtl="0" algn="l">
              <a:lnSpc>
                <a:spcPct val="90000"/>
              </a:lnSpc>
              <a:spcBef>
                <a:spcPts val="1000"/>
              </a:spcBef>
              <a:spcAft>
                <a:spcPts val="0"/>
              </a:spcAft>
              <a:buClr>
                <a:schemeClr val="dk1"/>
              </a:buClr>
              <a:buSzPts val="2800"/>
              <a:buAutoNum type="arabicPeriod"/>
            </a:pPr>
            <a:r>
              <a:rPr lang="en-US"/>
              <a:t>Giao diện đăng nhập</a:t>
            </a:r>
            <a:endParaRPr/>
          </a:p>
          <a:p>
            <a:pPr indent="-514350" lvl="0" marL="514350" rtl="0" algn="l">
              <a:lnSpc>
                <a:spcPct val="90000"/>
              </a:lnSpc>
              <a:spcBef>
                <a:spcPts val="1000"/>
              </a:spcBef>
              <a:spcAft>
                <a:spcPts val="0"/>
              </a:spcAft>
              <a:buClr>
                <a:schemeClr val="dk1"/>
              </a:buClr>
              <a:buSzPts val="2800"/>
              <a:buAutoNum type="arabicPeriod"/>
            </a:pPr>
            <a:r>
              <a:rPr lang="en-US"/>
              <a:t>Tạo lớp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nvSpPr>
        <p:spPr>
          <a:xfrm>
            <a:off x="1270000" y="1452880"/>
            <a:ext cx="2174240" cy="4511040"/>
          </a:xfrm>
          <a:prstGeom prst="rect">
            <a:avLst/>
          </a:prstGeom>
          <a:solidFill>
            <a:srgbClr val="BE16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ình ảnh Iphone PNG, Vector, PSD, và biểu tượng để tải về miễn phí | pngtree" id="234" name="Google Shape;234;p23"/>
          <p:cNvPicPr preferRelativeResize="0"/>
          <p:nvPr/>
        </p:nvPicPr>
        <p:blipFill rotWithShape="1">
          <a:blip r:embed="rId3">
            <a:alphaModFix/>
          </a:blip>
          <a:srcRect b="7789" l="27773" r="28467" t="9550"/>
          <a:stretch/>
        </p:blipFill>
        <p:spPr>
          <a:xfrm>
            <a:off x="1046479" y="1280160"/>
            <a:ext cx="2560321" cy="4836160"/>
          </a:xfrm>
          <a:prstGeom prst="rect">
            <a:avLst/>
          </a:prstGeom>
          <a:noFill/>
          <a:ln>
            <a:noFill/>
          </a:ln>
        </p:spPr>
      </p:pic>
      <p:sp>
        <p:nvSpPr>
          <p:cNvPr id="235" name="Google Shape;235;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pic>
        <p:nvPicPr>
          <p:cNvPr descr="eHUST by Hung Nguyen" id="237" name="Google Shape;237;p23"/>
          <p:cNvPicPr preferRelativeResize="0"/>
          <p:nvPr/>
        </p:nvPicPr>
        <p:blipFill rotWithShape="1">
          <a:blip r:embed="rId4">
            <a:alphaModFix/>
          </a:blip>
          <a:srcRect b="70091" l="23758" r="26133" t="20320"/>
          <a:stretch/>
        </p:blipFill>
        <p:spPr>
          <a:xfrm>
            <a:off x="1620518" y="1849120"/>
            <a:ext cx="1412241" cy="480162"/>
          </a:xfrm>
          <a:prstGeom prst="rect">
            <a:avLst/>
          </a:prstGeom>
          <a:noFill/>
          <a:ln>
            <a:noFill/>
          </a:ln>
        </p:spPr>
      </p:pic>
      <p:sp>
        <p:nvSpPr>
          <p:cNvPr id="238" name="Google Shape;238;p23"/>
          <p:cNvSpPr txBox="1"/>
          <p:nvPr/>
        </p:nvSpPr>
        <p:spPr>
          <a:xfrm>
            <a:off x="1320800" y="2621280"/>
            <a:ext cx="2021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Welcome to AllHust</a:t>
            </a:r>
            <a:endParaRPr b="1" sz="1400">
              <a:solidFill>
                <a:schemeClr val="lt1"/>
              </a:solidFill>
              <a:latin typeface="Arial"/>
              <a:ea typeface="Arial"/>
              <a:cs typeface="Arial"/>
              <a:sym typeface="Arial"/>
            </a:endParaRPr>
          </a:p>
        </p:txBody>
      </p:sp>
      <p:sp>
        <p:nvSpPr>
          <p:cNvPr id="239" name="Google Shape;239;p23"/>
          <p:cNvSpPr/>
          <p:nvPr/>
        </p:nvSpPr>
        <p:spPr>
          <a:xfrm>
            <a:off x="1758947" y="4796561"/>
            <a:ext cx="1135381" cy="476071"/>
          </a:xfrm>
          <a:prstGeom prst="roundRect">
            <a:avLst>
              <a:gd fmla="val 49678" name="adj"/>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BE1625"/>
                </a:solidFill>
                <a:latin typeface="Calibri"/>
                <a:ea typeface="Calibri"/>
                <a:cs typeface="Calibri"/>
                <a:sym typeface="Calibri"/>
              </a:rPr>
              <a:t>SIGN UP</a:t>
            </a:r>
            <a:endParaRPr/>
          </a:p>
        </p:txBody>
      </p:sp>
      <p:sp>
        <p:nvSpPr>
          <p:cNvPr id="240" name="Google Shape;240;p23"/>
          <p:cNvSpPr txBox="1"/>
          <p:nvPr/>
        </p:nvSpPr>
        <p:spPr>
          <a:xfrm>
            <a:off x="1160777" y="5344626"/>
            <a:ext cx="23317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u="sng">
                <a:solidFill>
                  <a:schemeClr val="lt1"/>
                </a:solidFill>
                <a:latin typeface="Calibri"/>
                <a:ea typeface="Calibri"/>
                <a:cs typeface="Calibri"/>
                <a:sym typeface="Calibri"/>
              </a:rPr>
              <a:t>Hoặc đăng nhập với username/password</a:t>
            </a:r>
            <a:endParaRPr/>
          </a:p>
        </p:txBody>
      </p:sp>
      <p:sp>
        <p:nvSpPr>
          <p:cNvPr id="241" name="Google Shape;241;p23"/>
          <p:cNvSpPr/>
          <p:nvPr/>
        </p:nvSpPr>
        <p:spPr>
          <a:xfrm>
            <a:off x="1513840" y="3167734"/>
            <a:ext cx="65024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Họ</a:t>
            </a:r>
            <a:endParaRPr sz="1100">
              <a:solidFill>
                <a:schemeClr val="lt1"/>
              </a:solidFill>
              <a:latin typeface="Calibri"/>
              <a:ea typeface="Calibri"/>
              <a:cs typeface="Calibri"/>
              <a:sym typeface="Calibri"/>
            </a:endParaRPr>
          </a:p>
        </p:txBody>
      </p:sp>
      <p:sp>
        <p:nvSpPr>
          <p:cNvPr id="242" name="Google Shape;242;p23"/>
          <p:cNvSpPr/>
          <p:nvPr/>
        </p:nvSpPr>
        <p:spPr>
          <a:xfrm>
            <a:off x="2244088" y="3167734"/>
            <a:ext cx="875032"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Tên</a:t>
            </a:r>
            <a:endParaRPr sz="1100">
              <a:solidFill>
                <a:schemeClr val="lt1"/>
              </a:solidFill>
              <a:latin typeface="Calibri"/>
              <a:ea typeface="Calibri"/>
              <a:cs typeface="Calibri"/>
              <a:sym typeface="Calibri"/>
            </a:endParaRPr>
          </a:p>
        </p:txBody>
      </p:sp>
      <p:sp>
        <p:nvSpPr>
          <p:cNvPr id="243" name="Google Shape;243;p23"/>
          <p:cNvSpPr/>
          <p:nvPr/>
        </p:nvSpPr>
        <p:spPr>
          <a:xfrm>
            <a:off x="1513840" y="3583341"/>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Email</a:t>
            </a:r>
            <a:endParaRPr/>
          </a:p>
        </p:txBody>
      </p:sp>
      <p:sp>
        <p:nvSpPr>
          <p:cNvPr id="244" name="Google Shape;244;p23"/>
          <p:cNvSpPr/>
          <p:nvPr/>
        </p:nvSpPr>
        <p:spPr>
          <a:xfrm>
            <a:off x="1512568" y="3966739"/>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Password</a:t>
            </a:r>
            <a:endParaRPr/>
          </a:p>
        </p:txBody>
      </p:sp>
      <p:sp>
        <p:nvSpPr>
          <p:cNvPr id="245" name="Google Shape;245;p23"/>
          <p:cNvSpPr/>
          <p:nvPr/>
        </p:nvSpPr>
        <p:spPr>
          <a:xfrm>
            <a:off x="1511296" y="4350137"/>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Role</a:t>
            </a:r>
            <a:endParaRPr/>
          </a:p>
        </p:txBody>
      </p:sp>
      <p:sp>
        <p:nvSpPr>
          <p:cNvPr id="246" name="Google Shape;246;p23"/>
          <p:cNvSpPr/>
          <p:nvPr/>
        </p:nvSpPr>
        <p:spPr>
          <a:xfrm rot="10800000">
            <a:off x="2910839" y="4474141"/>
            <a:ext cx="121920" cy="8163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ck with solid fill" id="247" name="Google Shape;247;p23"/>
          <p:cNvPicPr preferRelativeResize="0"/>
          <p:nvPr/>
        </p:nvPicPr>
        <p:blipFill rotWithShape="1">
          <a:blip r:embed="rId5">
            <a:alphaModFix/>
          </a:blip>
          <a:srcRect b="0" l="0" r="0" t="0"/>
          <a:stretch/>
        </p:blipFill>
        <p:spPr>
          <a:xfrm>
            <a:off x="2891151" y="4030717"/>
            <a:ext cx="161294" cy="161294"/>
          </a:xfrm>
          <a:prstGeom prst="rect">
            <a:avLst/>
          </a:prstGeom>
          <a:noFill/>
          <a:ln>
            <a:noFill/>
          </a:ln>
        </p:spPr>
      </p:pic>
      <p:sp>
        <p:nvSpPr>
          <p:cNvPr id="248" name="Google Shape;248;p23"/>
          <p:cNvSpPr txBox="1"/>
          <p:nvPr/>
        </p:nvSpPr>
        <p:spPr>
          <a:xfrm>
            <a:off x="4095747" y="1524033"/>
            <a:ext cx="39999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400"/>
              <a:buFont typeface="Noto Sans Symbols"/>
              <a:buChar char="▪"/>
            </a:pPr>
            <a:r>
              <a:rPr b="0" i="0" lang="en-US" sz="2400" u="none" cap="none" strike="noStrike">
                <a:solidFill>
                  <a:srgbClr val="000000"/>
                </a:solidFill>
                <a:latin typeface="Times New Roman"/>
                <a:ea typeface="Times New Roman"/>
                <a:cs typeface="Times New Roman"/>
                <a:sym typeface="Times New Roman"/>
              </a:rPr>
              <a:t>Khi chuyển sang cần cho ô văn bản Họ được “focus”</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90000"/>
              </a:lnSpc>
              <a:spcBef>
                <a:spcPts val="1600"/>
              </a:spcBef>
              <a:spcAft>
                <a:spcPts val="1600"/>
              </a:spcAft>
              <a:buClr>
                <a:srgbClr val="CE3B29"/>
              </a:buClr>
              <a:buSzPts val="1400"/>
              <a:buFont typeface="Noto Sans Symbols"/>
              <a:buChar char="▪"/>
            </a:pPr>
            <a:r>
              <a:rPr b="0" i="0" lang="en-US" sz="2400" u="none" cap="none" strike="noStrike">
                <a:solidFill>
                  <a:srgbClr val="000000"/>
                </a:solidFill>
                <a:latin typeface="Times New Roman"/>
                <a:ea typeface="Times New Roman"/>
                <a:cs typeface="Times New Roman"/>
                <a:sym typeface="Times New Roman"/>
              </a:rPr>
              <a:t>Nhập sai hoặc nhập thiếu cần có dòng chữ màu đỏ hiện lên.</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nvSpPr>
        <p:spPr>
          <a:xfrm>
            <a:off x="1270000" y="1452880"/>
            <a:ext cx="2174240" cy="4511040"/>
          </a:xfrm>
          <a:prstGeom prst="rect">
            <a:avLst/>
          </a:prstGeom>
          <a:solidFill>
            <a:srgbClr val="BE16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ình ảnh Iphone PNG, Vector, PSD, và biểu tượng để tải về miễn phí | pngtree" id="254" name="Google Shape;254;p24"/>
          <p:cNvPicPr preferRelativeResize="0"/>
          <p:nvPr/>
        </p:nvPicPr>
        <p:blipFill rotWithShape="1">
          <a:blip r:embed="rId3">
            <a:alphaModFix/>
          </a:blip>
          <a:srcRect b="7789" l="27773" r="28467" t="9550"/>
          <a:stretch/>
        </p:blipFill>
        <p:spPr>
          <a:xfrm>
            <a:off x="1046479" y="1280160"/>
            <a:ext cx="2560321" cy="4836160"/>
          </a:xfrm>
          <a:prstGeom prst="rect">
            <a:avLst/>
          </a:prstGeom>
          <a:noFill/>
          <a:ln>
            <a:noFill/>
          </a:ln>
        </p:spPr>
      </p:pic>
      <p:sp>
        <p:nvSpPr>
          <p:cNvPr id="255" name="Google Shape;255;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pic>
        <p:nvPicPr>
          <p:cNvPr descr="eHUST by Hung Nguyen" id="257" name="Google Shape;257;p24"/>
          <p:cNvPicPr preferRelativeResize="0"/>
          <p:nvPr/>
        </p:nvPicPr>
        <p:blipFill rotWithShape="1">
          <a:blip r:embed="rId4">
            <a:alphaModFix/>
          </a:blip>
          <a:srcRect b="70091" l="23758" r="26133" t="20320"/>
          <a:stretch/>
        </p:blipFill>
        <p:spPr>
          <a:xfrm>
            <a:off x="1620518" y="1849120"/>
            <a:ext cx="1412241" cy="480162"/>
          </a:xfrm>
          <a:prstGeom prst="rect">
            <a:avLst/>
          </a:prstGeom>
          <a:noFill/>
          <a:ln>
            <a:noFill/>
          </a:ln>
        </p:spPr>
      </p:pic>
      <p:sp>
        <p:nvSpPr>
          <p:cNvPr id="258" name="Google Shape;258;p24"/>
          <p:cNvSpPr txBox="1"/>
          <p:nvPr/>
        </p:nvSpPr>
        <p:spPr>
          <a:xfrm>
            <a:off x="1320800" y="2621280"/>
            <a:ext cx="2021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Welcome to AllHust</a:t>
            </a:r>
            <a:endParaRPr b="1" sz="1400">
              <a:solidFill>
                <a:schemeClr val="lt1"/>
              </a:solidFill>
              <a:latin typeface="Arial"/>
              <a:ea typeface="Arial"/>
              <a:cs typeface="Arial"/>
              <a:sym typeface="Arial"/>
            </a:endParaRPr>
          </a:p>
        </p:txBody>
      </p:sp>
      <p:sp>
        <p:nvSpPr>
          <p:cNvPr id="259" name="Google Shape;259;p24"/>
          <p:cNvSpPr/>
          <p:nvPr/>
        </p:nvSpPr>
        <p:spPr>
          <a:xfrm>
            <a:off x="1758947" y="4796561"/>
            <a:ext cx="1135381" cy="476071"/>
          </a:xfrm>
          <a:prstGeom prst="roundRect">
            <a:avLst>
              <a:gd fmla="val 49678" name="adj"/>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BE1625"/>
                </a:solidFill>
                <a:latin typeface="Calibri"/>
                <a:ea typeface="Calibri"/>
                <a:cs typeface="Calibri"/>
                <a:sym typeface="Calibri"/>
              </a:rPr>
              <a:t>SIGN UP</a:t>
            </a:r>
            <a:endParaRPr/>
          </a:p>
        </p:txBody>
      </p:sp>
      <p:sp>
        <p:nvSpPr>
          <p:cNvPr id="260" name="Google Shape;260;p24"/>
          <p:cNvSpPr txBox="1"/>
          <p:nvPr/>
        </p:nvSpPr>
        <p:spPr>
          <a:xfrm>
            <a:off x="1160777" y="5344626"/>
            <a:ext cx="23317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u="sng">
                <a:solidFill>
                  <a:schemeClr val="lt1"/>
                </a:solidFill>
                <a:latin typeface="Calibri"/>
                <a:ea typeface="Calibri"/>
                <a:cs typeface="Calibri"/>
                <a:sym typeface="Calibri"/>
              </a:rPr>
              <a:t>Hoặc đăng nhập với username/password</a:t>
            </a:r>
            <a:endParaRPr/>
          </a:p>
        </p:txBody>
      </p:sp>
      <p:sp>
        <p:nvSpPr>
          <p:cNvPr id="261" name="Google Shape;261;p24"/>
          <p:cNvSpPr/>
          <p:nvPr/>
        </p:nvSpPr>
        <p:spPr>
          <a:xfrm>
            <a:off x="1513840" y="3167734"/>
            <a:ext cx="65024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Họ</a:t>
            </a:r>
            <a:endParaRPr sz="1100">
              <a:solidFill>
                <a:schemeClr val="lt1"/>
              </a:solidFill>
              <a:latin typeface="Calibri"/>
              <a:ea typeface="Calibri"/>
              <a:cs typeface="Calibri"/>
              <a:sym typeface="Calibri"/>
            </a:endParaRPr>
          </a:p>
        </p:txBody>
      </p:sp>
      <p:sp>
        <p:nvSpPr>
          <p:cNvPr id="262" name="Google Shape;262;p24"/>
          <p:cNvSpPr/>
          <p:nvPr/>
        </p:nvSpPr>
        <p:spPr>
          <a:xfrm>
            <a:off x="2244088" y="3167734"/>
            <a:ext cx="875032"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Tên</a:t>
            </a:r>
            <a:endParaRPr sz="1100">
              <a:solidFill>
                <a:schemeClr val="lt1"/>
              </a:solidFill>
              <a:latin typeface="Calibri"/>
              <a:ea typeface="Calibri"/>
              <a:cs typeface="Calibri"/>
              <a:sym typeface="Calibri"/>
            </a:endParaRPr>
          </a:p>
        </p:txBody>
      </p:sp>
      <p:sp>
        <p:nvSpPr>
          <p:cNvPr id="263" name="Google Shape;263;p24"/>
          <p:cNvSpPr/>
          <p:nvPr/>
        </p:nvSpPr>
        <p:spPr>
          <a:xfrm>
            <a:off x="1513840" y="3583341"/>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Email</a:t>
            </a:r>
            <a:endParaRPr/>
          </a:p>
        </p:txBody>
      </p:sp>
      <p:sp>
        <p:nvSpPr>
          <p:cNvPr id="264" name="Google Shape;264;p24"/>
          <p:cNvSpPr/>
          <p:nvPr/>
        </p:nvSpPr>
        <p:spPr>
          <a:xfrm>
            <a:off x="1512568" y="3966739"/>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Password</a:t>
            </a:r>
            <a:endParaRPr/>
          </a:p>
        </p:txBody>
      </p:sp>
      <p:sp>
        <p:nvSpPr>
          <p:cNvPr id="265" name="Google Shape;265;p24"/>
          <p:cNvSpPr/>
          <p:nvPr/>
        </p:nvSpPr>
        <p:spPr>
          <a:xfrm>
            <a:off x="1511296" y="4350137"/>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Role</a:t>
            </a:r>
            <a:endParaRPr/>
          </a:p>
        </p:txBody>
      </p:sp>
      <p:sp>
        <p:nvSpPr>
          <p:cNvPr id="266" name="Google Shape;266;p24"/>
          <p:cNvSpPr/>
          <p:nvPr/>
        </p:nvSpPr>
        <p:spPr>
          <a:xfrm rot="10800000">
            <a:off x="2910839" y="4474141"/>
            <a:ext cx="121920" cy="8163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ck with solid fill" id="267" name="Google Shape;267;p24"/>
          <p:cNvPicPr preferRelativeResize="0"/>
          <p:nvPr/>
        </p:nvPicPr>
        <p:blipFill rotWithShape="1">
          <a:blip r:embed="rId5">
            <a:alphaModFix/>
          </a:blip>
          <a:srcRect b="0" l="0" r="0" t="0"/>
          <a:stretch/>
        </p:blipFill>
        <p:spPr>
          <a:xfrm>
            <a:off x="2891151" y="4030717"/>
            <a:ext cx="161294" cy="161294"/>
          </a:xfrm>
          <a:prstGeom prst="rect">
            <a:avLst/>
          </a:prstGeom>
          <a:noFill/>
          <a:ln>
            <a:noFill/>
          </a:ln>
        </p:spPr>
      </p:pic>
      <p:sp>
        <p:nvSpPr>
          <p:cNvPr id="268" name="Google Shape;268;p24"/>
          <p:cNvSpPr txBox="1"/>
          <p:nvPr/>
        </p:nvSpPr>
        <p:spPr>
          <a:xfrm>
            <a:off x="4095747" y="1524033"/>
            <a:ext cx="39999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600"/>
              </a:spcBef>
              <a:spcAft>
                <a:spcPts val="1600"/>
              </a:spcAft>
              <a:buClr>
                <a:srgbClr val="CE3B29"/>
              </a:buClr>
              <a:buSzPts val="1400"/>
              <a:buFont typeface="Noto Sans Symbols"/>
              <a:buNone/>
            </a:pPr>
            <a:r>
              <a:rPr b="0" i="0" lang="en-US" sz="2400" u="none" cap="none" strike="noStrike">
                <a:solidFill>
                  <a:srgbClr val="000000"/>
                </a:solidFill>
                <a:latin typeface="Times New Roman"/>
                <a:ea typeface="Times New Roman"/>
                <a:cs typeface="Times New Roman"/>
                <a:sym typeface="Times New Roman"/>
              </a:rPr>
              <a:t>Các trường họ tên, email, mật khẩu cần giữ các yêu cầu như ban đầu, nếu sai sẽ yêu cầu nhập lại</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nvSpPr>
        <p:spPr>
          <a:xfrm>
            <a:off x="1270000" y="1452880"/>
            <a:ext cx="2174240" cy="4511040"/>
          </a:xfrm>
          <a:prstGeom prst="rect">
            <a:avLst/>
          </a:prstGeom>
          <a:solidFill>
            <a:srgbClr val="BE16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ình ảnh Iphone PNG, Vector, PSD, và biểu tượng để tải về miễn phí | pngtree" id="274" name="Google Shape;274;p25"/>
          <p:cNvPicPr preferRelativeResize="0"/>
          <p:nvPr/>
        </p:nvPicPr>
        <p:blipFill rotWithShape="1">
          <a:blip r:embed="rId3">
            <a:alphaModFix/>
          </a:blip>
          <a:srcRect b="7789" l="27773" r="28467" t="9550"/>
          <a:stretch/>
        </p:blipFill>
        <p:spPr>
          <a:xfrm>
            <a:off x="1046479" y="1280160"/>
            <a:ext cx="2560321" cy="4836160"/>
          </a:xfrm>
          <a:prstGeom prst="rect">
            <a:avLst/>
          </a:prstGeom>
          <a:noFill/>
          <a:ln>
            <a:noFill/>
          </a:ln>
        </p:spPr>
      </p:pic>
      <p:sp>
        <p:nvSpPr>
          <p:cNvPr id="275" name="Google Shape;275;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pic>
        <p:nvPicPr>
          <p:cNvPr descr="eHUST by Hung Nguyen" id="277" name="Google Shape;277;p25"/>
          <p:cNvPicPr preferRelativeResize="0"/>
          <p:nvPr/>
        </p:nvPicPr>
        <p:blipFill rotWithShape="1">
          <a:blip r:embed="rId4">
            <a:alphaModFix/>
          </a:blip>
          <a:srcRect b="70091" l="23758" r="26133" t="20320"/>
          <a:stretch/>
        </p:blipFill>
        <p:spPr>
          <a:xfrm>
            <a:off x="1620518" y="1849120"/>
            <a:ext cx="1412241" cy="480162"/>
          </a:xfrm>
          <a:prstGeom prst="rect">
            <a:avLst/>
          </a:prstGeom>
          <a:noFill/>
          <a:ln>
            <a:noFill/>
          </a:ln>
        </p:spPr>
      </p:pic>
      <p:sp>
        <p:nvSpPr>
          <p:cNvPr id="278" name="Google Shape;278;p25"/>
          <p:cNvSpPr txBox="1"/>
          <p:nvPr/>
        </p:nvSpPr>
        <p:spPr>
          <a:xfrm>
            <a:off x="1320800" y="2621280"/>
            <a:ext cx="2021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Welcome to AllHust</a:t>
            </a:r>
            <a:endParaRPr b="1" sz="1400">
              <a:solidFill>
                <a:schemeClr val="lt1"/>
              </a:solidFill>
              <a:latin typeface="Arial"/>
              <a:ea typeface="Arial"/>
              <a:cs typeface="Arial"/>
              <a:sym typeface="Arial"/>
            </a:endParaRPr>
          </a:p>
        </p:txBody>
      </p:sp>
      <p:sp>
        <p:nvSpPr>
          <p:cNvPr id="279" name="Google Shape;279;p25"/>
          <p:cNvSpPr/>
          <p:nvPr/>
        </p:nvSpPr>
        <p:spPr>
          <a:xfrm>
            <a:off x="1758947" y="4796561"/>
            <a:ext cx="1135381" cy="476071"/>
          </a:xfrm>
          <a:prstGeom prst="roundRect">
            <a:avLst>
              <a:gd fmla="val 49678" name="adj"/>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BE1625"/>
                </a:solidFill>
                <a:latin typeface="Calibri"/>
                <a:ea typeface="Calibri"/>
                <a:cs typeface="Calibri"/>
                <a:sym typeface="Calibri"/>
              </a:rPr>
              <a:t>SIGN UP</a:t>
            </a:r>
            <a:endParaRPr/>
          </a:p>
        </p:txBody>
      </p:sp>
      <p:sp>
        <p:nvSpPr>
          <p:cNvPr id="280" name="Google Shape;280;p25"/>
          <p:cNvSpPr txBox="1"/>
          <p:nvPr/>
        </p:nvSpPr>
        <p:spPr>
          <a:xfrm>
            <a:off x="1160777" y="5344626"/>
            <a:ext cx="23317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u="sng">
                <a:solidFill>
                  <a:schemeClr val="lt1"/>
                </a:solidFill>
                <a:latin typeface="Calibri"/>
                <a:ea typeface="Calibri"/>
                <a:cs typeface="Calibri"/>
                <a:sym typeface="Calibri"/>
              </a:rPr>
              <a:t>Hoặc đăng nhập với username/password</a:t>
            </a:r>
            <a:endParaRPr/>
          </a:p>
        </p:txBody>
      </p:sp>
      <p:sp>
        <p:nvSpPr>
          <p:cNvPr id="281" name="Google Shape;281;p25"/>
          <p:cNvSpPr/>
          <p:nvPr/>
        </p:nvSpPr>
        <p:spPr>
          <a:xfrm>
            <a:off x="1513840" y="3167734"/>
            <a:ext cx="65024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Họ</a:t>
            </a:r>
            <a:endParaRPr sz="1100">
              <a:solidFill>
                <a:schemeClr val="lt1"/>
              </a:solidFill>
              <a:latin typeface="Calibri"/>
              <a:ea typeface="Calibri"/>
              <a:cs typeface="Calibri"/>
              <a:sym typeface="Calibri"/>
            </a:endParaRPr>
          </a:p>
        </p:txBody>
      </p:sp>
      <p:sp>
        <p:nvSpPr>
          <p:cNvPr id="282" name="Google Shape;282;p25"/>
          <p:cNvSpPr/>
          <p:nvPr/>
        </p:nvSpPr>
        <p:spPr>
          <a:xfrm>
            <a:off x="2244088" y="3167734"/>
            <a:ext cx="875032"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Tên</a:t>
            </a:r>
            <a:endParaRPr sz="1100">
              <a:solidFill>
                <a:schemeClr val="lt1"/>
              </a:solidFill>
              <a:latin typeface="Calibri"/>
              <a:ea typeface="Calibri"/>
              <a:cs typeface="Calibri"/>
              <a:sym typeface="Calibri"/>
            </a:endParaRPr>
          </a:p>
        </p:txBody>
      </p:sp>
      <p:sp>
        <p:nvSpPr>
          <p:cNvPr id="283" name="Google Shape;283;p25"/>
          <p:cNvSpPr/>
          <p:nvPr/>
        </p:nvSpPr>
        <p:spPr>
          <a:xfrm>
            <a:off x="1513840" y="3583341"/>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Email</a:t>
            </a:r>
            <a:endParaRPr/>
          </a:p>
        </p:txBody>
      </p:sp>
      <p:sp>
        <p:nvSpPr>
          <p:cNvPr id="284" name="Google Shape;284;p25"/>
          <p:cNvSpPr/>
          <p:nvPr/>
        </p:nvSpPr>
        <p:spPr>
          <a:xfrm>
            <a:off x="1512568" y="3966739"/>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Password</a:t>
            </a:r>
            <a:endParaRPr/>
          </a:p>
        </p:txBody>
      </p:sp>
      <p:sp>
        <p:nvSpPr>
          <p:cNvPr id="285" name="Google Shape;285;p25"/>
          <p:cNvSpPr/>
          <p:nvPr/>
        </p:nvSpPr>
        <p:spPr>
          <a:xfrm>
            <a:off x="1511296" y="4350137"/>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Role</a:t>
            </a:r>
            <a:endParaRPr/>
          </a:p>
        </p:txBody>
      </p:sp>
      <p:sp>
        <p:nvSpPr>
          <p:cNvPr id="286" name="Google Shape;286;p25"/>
          <p:cNvSpPr/>
          <p:nvPr/>
        </p:nvSpPr>
        <p:spPr>
          <a:xfrm rot="10800000">
            <a:off x="2910839" y="4474141"/>
            <a:ext cx="121920" cy="8163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ck with solid fill" id="287" name="Google Shape;287;p25"/>
          <p:cNvPicPr preferRelativeResize="0"/>
          <p:nvPr/>
        </p:nvPicPr>
        <p:blipFill rotWithShape="1">
          <a:blip r:embed="rId5">
            <a:alphaModFix/>
          </a:blip>
          <a:srcRect b="0" l="0" r="0" t="0"/>
          <a:stretch/>
        </p:blipFill>
        <p:spPr>
          <a:xfrm>
            <a:off x="2891151" y="4030717"/>
            <a:ext cx="161294" cy="161294"/>
          </a:xfrm>
          <a:prstGeom prst="rect">
            <a:avLst/>
          </a:prstGeom>
          <a:noFill/>
          <a:ln>
            <a:noFill/>
          </a:ln>
        </p:spPr>
      </p:pic>
      <p:sp>
        <p:nvSpPr>
          <p:cNvPr id="288" name="Google Shape;288;p25"/>
          <p:cNvSpPr txBox="1"/>
          <p:nvPr/>
        </p:nvSpPr>
        <p:spPr>
          <a:xfrm>
            <a:off x="4112867" y="1753117"/>
            <a:ext cx="3870356"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600"/>
              </a:spcBef>
              <a:spcAft>
                <a:spcPts val="1600"/>
              </a:spcAft>
              <a:buClr>
                <a:srgbClr val="CE3B29"/>
              </a:buClr>
              <a:buSzPts val="1400"/>
              <a:buFont typeface="Noto Sans Symbols"/>
              <a:buNone/>
            </a:pPr>
            <a:r>
              <a:rPr b="0" i="0" lang="en-US" sz="2400" u="none" cap="none" strike="noStrike">
                <a:solidFill>
                  <a:srgbClr val="000000"/>
                </a:solidFill>
                <a:latin typeface="Times New Roman"/>
                <a:ea typeface="Times New Roman"/>
                <a:cs typeface="Times New Roman"/>
                <a:sym typeface="Times New Roman"/>
              </a:rPr>
              <a:t>Nhấn vào dấu mũi tên phần role sẽ cho chọn vai trò là giảng viên (lecturer) hoặc sinh viên (student)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nvSpPr>
        <p:spPr>
          <a:xfrm>
            <a:off x="1270000" y="1452880"/>
            <a:ext cx="2174240" cy="4511040"/>
          </a:xfrm>
          <a:prstGeom prst="rect">
            <a:avLst/>
          </a:prstGeom>
          <a:solidFill>
            <a:srgbClr val="BE162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ình ảnh Iphone PNG, Vector, PSD, và biểu tượng để tải về miễn phí | pngtree" id="294" name="Google Shape;294;p26"/>
          <p:cNvPicPr preferRelativeResize="0"/>
          <p:nvPr/>
        </p:nvPicPr>
        <p:blipFill rotWithShape="1">
          <a:blip r:embed="rId3">
            <a:alphaModFix/>
          </a:blip>
          <a:srcRect b="7789" l="27773" r="28467" t="9550"/>
          <a:stretch/>
        </p:blipFill>
        <p:spPr>
          <a:xfrm>
            <a:off x="1046479" y="1280160"/>
            <a:ext cx="2560321" cy="4836160"/>
          </a:xfrm>
          <a:prstGeom prst="rect">
            <a:avLst/>
          </a:prstGeom>
          <a:noFill/>
          <a:ln>
            <a:noFill/>
          </a:ln>
        </p:spPr>
      </p:pic>
      <p:sp>
        <p:nvSpPr>
          <p:cNvPr id="295" name="Google Shape;295;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6" name="Google Shape;296;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pic>
        <p:nvPicPr>
          <p:cNvPr descr="eHUST by Hung Nguyen" id="297" name="Google Shape;297;p26"/>
          <p:cNvPicPr preferRelativeResize="0"/>
          <p:nvPr/>
        </p:nvPicPr>
        <p:blipFill rotWithShape="1">
          <a:blip r:embed="rId4">
            <a:alphaModFix/>
          </a:blip>
          <a:srcRect b="70091" l="23758" r="26133" t="20320"/>
          <a:stretch/>
        </p:blipFill>
        <p:spPr>
          <a:xfrm>
            <a:off x="1620518" y="1849120"/>
            <a:ext cx="1412241" cy="480162"/>
          </a:xfrm>
          <a:prstGeom prst="rect">
            <a:avLst/>
          </a:prstGeom>
          <a:noFill/>
          <a:ln>
            <a:noFill/>
          </a:ln>
        </p:spPr>
      </p:pic>
      <p:sp>
        <p:nvSpPr>
          <p:cNvPr id="298" name="Google Shape;298;p26"/>
          <p:cNvSpPr txBox="1"/>
          <p:nvPr/>
        </p:nvSpPr>
        <p:spPr>
          <a:xfrm>
            <a:off x="1320800" y="2621280"/>
            <a:ext cx="202184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Welcome to AllHust</a:t>
            </a:r>
            <a:endParaRPr b="1" sz="1400">
              <a:solidFill>
                <a:schemeClr val="lt1"/>
              </a:solidFill>
              <a:latin typeface="Arial"/>
              <a:ea typeface="Arial"/>
              <a:cs typeface="Arial"/>
              <a:sym typeface="Arial"/>
            </a:endParaRPr>
          </a:p>
        </p:txBody>
      </p:sp>
      <p:sp>
        <p:nvSpPr>
          <p:cNvPr id="299" name="Google Shape;299;p26"/>
          <p:cNvSpPr/>
          <p:nvPr/>
        </p:nvSpPr>
        <p:spPr>
          <a:xfrm>
            <a:off x="1758947" y="4796561"/>
            <a:ext cx="1135381" cy="476071"/>
          </a:xfrm>
          <a:prstGeom prst="roundRect">
            <a:avLst>
              <a:gd fmla="val 49678" name="adj"/>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BE1625"/>
                </a:solidFill>
                <a:latin typeface="Calibri"/>
                <a:ea typeface="Calibri"/>
                <a:cs typeface="Calibri"/>
                <a:sym typeface="Calibri"/>
              </a:rPr>
              <a:t>SIGN UP</a:t>
            </a:r>
            <a:endParaRPr/>
          </a:p>
        </p:txBody>
      </p:sp>
      <p:sp>
        <p:nvSpPr>
          <p:cNvPr id="300" name="Google Shape;300;p26"/>
          <p:cNvSpPr txBox="1"/>
          <p:nvPr/>
        </p:nvSpPr>
        <p:spPr>
          <a:xfrm>
            <a:off x="1160777" y="5344626"/>
            <a:ext cx="23317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u="sng">
                <a:solidFill>
                  <a:schemeClr val="lt1"/>
                </a:solidFill>
                <a:latin typeface="Calibri"/>
                <a:ea typeface="Calibri"/>
                <a:cs typeface="Calibri"/>
                <a:sym typeface="Calibri"/>
              </a:rPr>
              <a:t>Hoặc đăng nhập với username/password</a:t>
            </a:r>
            <a:endParaRPr/>
          </a:p>
        </p:txBody>
      </p:sp>
      <p:sp>
        <p:nvSpPr>
          <p:cNvPr id="301" name="Google Shape;301;p26"/>
          <p:cNvSpPr/>
          <p:nvPr/>
        </p:nvSpPr>
        <p:spPr>
          <a:xfrm>
            <a:off x="1513840" y="3167734"/>
            <a:ext cx="65024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Họ</a:t>
            </a:r>
            <a:endParaRPr sz="1100">
              <a:solidFill>
                <a:schemeClr val="lt1"/>
              </a:solidFill>
              <a:latin typeface="Calibri"/>
              <a:ea typeface="Calibri"/>
              <a:cs typeface="Calibri"/>
              <a:sym typeface="Calibri"/>
            </a:endParaRPr>
          </a:p>
        </p:txBody>
      </p:sp>
      <p:sp>
        <p:nvSpPr>
          <p:cNvPr id="302" name="Google Shape;302;p26"/>
          <p:cNvSpPr/>
          <p:nvPr/>
        </p:nvSpPr>
        <p:spPr>
          <a:xfrm>
            <a:off x="2244088" y="3167734"/>
            <a:ext cx="875032"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Tên</a:t>
            </a:r>
            <a:endParaRPr sz="1100">
              <a:solidFill>
                <a:schemeClr val="lt1"/>
              </a:solidFill>
              <a:latin typeface="Calibri"/>
              <a:ea typeface="Calibri"/>
              <a:cs typeface="Calibri"/>
              <a:sym typeface="Calibri"/>
            </a:endParaRPr>
          </a:p>
        </p:txBody>
      </p:sp>
      <p:sp>
        <p:nvSpPr>
          <p:cNvPr id="303" name="Google Shape;303;p26"/>
          <p:cNvSpPr/>
          <p:nvPr/>
        </p:nvSpPr>
        <p:spPr>
          <a:xfrm>
            <a:off x="1513840" y="3583341"/>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Email</a:t>
            </a:r>
            <a:endParaRPr/>
          </a:p>
        </p:txBody>
      </p:sp>
      <p:sp>
        <p:nvSpPr>
          <p:cNvPr id="304" name="Google Shape;304;p26"/>
          <p:cNvSpPr/>
          <p:nvPr/>
        </p:nvSpPr>
        <p:spPr>
          <a:xfrm>
            <a:off x="1512568" y="3966739"/>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Password</a:t>
            </a:r>
            <a:endParaRPr/>
          </a:p>
        </p:txBody>
      </p:sp>
      <p:sp>
        <p:nvSpPr>
          <p:cNvPr id="305" name="Google Shape;305;p26"/>
          <p:cNvSpPr/>
          <p:nvPr/>
        </p:nvSpPr>
        <p:spPr>
          <a:xfrm>
            <a:off x="1511296" y="4350137"/>
            <a:ext cx="1605280" cy="289441"/>
          </a:xfrm>
          <a:prstGeom prst="roundRect">
            <a:avLst>
              <a:gd fmla="val 16667" name="adj"/>
            </a:avLst>
          </a:prstGeom>
          <a:solidFill>
            <a:srgbClr val="BE1625"/>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Role</a:t>
            </a:r>
            <a:endParaRPr/>
          </a:p>
        </p:txBody>
      </p:sp>
      <p:sp>
        <p:nvSpPr>
          <p:cNvPr id="306" name="Google Shape;306;p26"/>
          <p:cNvSpPr/>
          <p:nvPr/>
        </p:nvSpPr>
        <p:spPr>
          <a:xfrm rot="10800000">
            <a:off x="2910839" y="4474141"/>
            <a:ext cx="121920" cy="8163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ck with solid fill" id="307" name="Google Shape;307;p26"/>
          <p:cNvPicPr preferRelativeResize="0"/>
          <p:nvPr/>
        </p:nvPicPr>
        <p:blipFill rotWithShape="1">
          <a:blip r:embed="rId5">
            <a:alphaModFix/>
          </a:blip>
          <a:srcRect b="0" l="0" r="0" t="0"/>
          <a:stretch/>
        </p:blipFill>
        <p:spPr>
          <a:xfrm>
            <a:off x="2891151" y="4030717"/>
            <a:ext cx="161294" cy="161294"/>
          </a:xfrm>
          <a:prstGeom prst="rect">
            <a:avLst/>
          </a:prstGeom>
          <a:noFill/>
          <a:ln>
            <a:noFill/>
          </a:ln>
        </p:spPr>
      </p:pic>
      <p:sp>
        <p:nvSpPr>
          <p:cNvPr id="308" name="Google Shape;308;p26"/>
          <p:cNvSpPr txBox="1"/>
          <p:nvPr/>
        </p:nvSpPr>
        <p:spPr>
          <a:xfrm>
            <a:off x="4095746" y="1524033"/>
            <a:ext cx="4235453"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400"/>
              <a:buFont typeface="Noto Sans Symbols"/>
              <a:buNone/>
            </a:pPr>
            <a:r>
              <a:rPr b="0" i="0" lang="en-US" sz="2400" u="none" cap="none" strike="noStrike">
                <a:solidFill>
                  <a:srgbClr val="000000"/>
                </a:solidFill>
                <a:latin typeface="Times New Roman"/>
                <a:ea typeface="Times New Roman"/>
                <a:cs typeface="Times New Roman"/>
                <a:sym typeface="Times New Roman"/>
              </a:rPr>
              <a:t>Ấn vào dòng chữ “Hoặc đăng nhập với username/password” sẽ chuyển sang giao diện đăng nhập</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2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sp>
        <p:nvSpPr>
          <p:cNvPr id="315" name="Google Shape;315;p27"/>
          <p:cNvSpPr txBox="1"/>
          <p:nvPr/>
        </p:nvSpPr>
        <p:spPr>
          <a:xfrm>
            <a:off x="399549" y="933382"/>
            <a:ext cx="39999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CE3B29"/>
              </a:buClr>
              <a:buSzPts val="1400"/>
              <a:buFont typeface="Noto Sans Symbols"/>
              <a:buNone/>
            </a:pPr>
            <a:r>
              <a:rPr b="0" i="0" lang="en-US" sz="1800" u="none" cap="none" strike="noStrike">
                <a:solidFill>
                  <a:srgbClr val="000000"/>
                </a:solidFill>
                <a:latin typeface="Times New Roman"/>
                <a:ea typeface="Times New Roman"/>
                <a:cs typeface="Times New Roman"/>
                <a:sym typeface="Times New Roman"/>
              </a:rPr>
              <a:t>Sai mật khẩu</a:t>
            </a:r>
            <a:endParaRPr b="0" i="0" sz="1800" u="none" cap="none" strike="noStrike">
              <a:solidFill>
                <a:srgbClr val="000000"/>
              </a:solidFill>
              <a:latin typeface="Times New Roman"/>
              <a:ea typeface="Times New Roman"/>
              <a:cs typeface="Times New Roman"/>
              <a:sym typeface="Times New Roman"/>
            </a:endParaRPr>
          </a:p>
        </p:txBody>
      </p:sp>
      <p:sp>
        <p:nvSpPr>
          <p:cNvPr id="316" name="Google Shape;316;p27"/>
          <p:cNvSpPr txBox="1"/>
          <p:nvPr/>
        </p:nvSpPr>
        <p:spPr>
          <a:xfrm>
            <a:off x="4920249" y="933382"/>
            <a:ext cx="16428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rgbClr val="CE3B29"/>
              </a:buClr>
              <a:buSzPts val="1400"/>
              <a:buFont typeface="Noto Sans Symbols"/>
              <a:buNone/>
            </a:pPr>
            <a:r>
              <a:rPr b="0" i="0" lang="en-US" sz="1800" u="none" cap="none" strike="noStrike">
                <a:solidFill>
                  <a:srgbClr val="000000"/>
                </a:solidFill>
                <a:latin typeface="Times New Roman"/>
                <a:ea typeface="Times New Roman"/>
                <a:cs typeface="Times New Roman"/>
                <a:sym typeface="Times New Roman"/>
              </a:rPr>
              <a:t>Không có kết nối Internet</a:t>
            </a:r>
            <a:endParaRPr b="0" i="0" sz="1800" u="none" cap="none" strike="noStrike">
              <a:solidFill>
                <a:srgbClr val="000000"/>
              </a:solidFill>
              <a:latin typeface="Times New Roman"/>
              <a:ea typeface="Times New Roman"/>
              <a:cs typeface="Times New Roman"/>
              <a:sym typeface="Times New Roman"/>
            </a:endParaRPr>
          </a:p>
        </p:txBody>
      </p:sp>
      <p:pic>
        <p:nvPicPr>
          <p:cNvPr id="317" name="Google Shape;317;p27"/>
          <p:cNvPicPr preferRelativeResize="0"/>
          <p:nvPr/>
        </p:nvPicPr>
        <p:blipFill rotWithShape="1">
          <a:blip r:embed="rId3">
            <a:alphaModFix/>
          </a:blip>
          <a:srcRect b="0" l="0" r="0" t="0"/>
          <a:stretch/>
        </p:blipFill>
        <p:spPr>
          <a:xfrm>
            <a:off x="2469398" y="965818"/>
            <a:ext cx="2181476" cy="5170901"/>
          </a:xfrm>
          <a:prstGeom prst="rect">
            <a:avLst/>
          </a:prstGeom>
          <a:noFill/>
          <a:ln>
            <a:noFill/>
          </a:ln>
        </p:spPr>
      </p:pic>
      <p:pic>
        <p:nvPicPr>
          <p:cNvPr id="318" name="Google Shape;318;p27"/>
          <p:cNvPicPr preferRelativeResize="0"/>
          <p:nvPr/>
        </p:nvPicPr>
        <p:blipFill rotWithShape="1">
          <a:blip r:embed="rId4">
            <a:alphaModFix/>
          </a:blip>
          <a:srcRect b="0" l="0" r="0" t="0"/>
          <a:stretch/>
        </p:blipFill>
        <p:spPr>
          <a:xfrm>
            <a:off x="6562975" y="965758"/>
            <a:ext cx="2181476" cy="51709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2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sp>
        <p:nvSpPr>
          <p:cNvPr id="325" name="Google Shape;325;p28"/>
          <p:cNvSpPr txBox="1"/>
          <p:nvPr/>
        </p:nvSpPr>
        <p:spPr>
          <a:xfrm>
            <a:off x="4043889" y="1811584"/>
            <a:ext cx="4505179" cy="4555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CE3B29"/>
              </a:buClr>
              <a:buSzPts val="1400"/>
              <a:buFont typeface="Noto Sans Symbols"/>
              <a:buChar char="▪"/>
            </a:pPr>
            <a:r>
              <a:rPr b="0" i="0" lang="en-US" sz="2200" u="none" cap="none" strike="noStrike">
                <a:solidFill>
                  <a:srgbClr val="000000"/>
                </a:solidFill>
                <a:latin typeface="Times New Roman"/>
                <a:ea typeface="Times New Roman"/>
                <a:cs typeface="Times New Roman"/>
                <a:sym typeface="Times New Roman"/>
              </a:rPr>
              <a:t>Cần có thông báo lỗi đến với những email đã được đăng ký</a:t>
            </a:r>
            <a:endParaRPr b="0" i="0" sz="2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CE3B29"/>
              </a:buClr>
              <a:buSzPts val="1400"/>
              <a:buFont typeface="Noto Sans Symbols"/>
              <a:buChar char="▪"/>
            </a:pPr>
            <a:r>
              <a:rPr b="0" i="0" lang="en-US" sz="2200" u="none" cap="none" strike="noStrike">
                <a:solidFill>
                  <a:srgbClr val="000000"/>
                </a:solidFill>
                <a:latin typeface="Times New Roman"/>
                <a:ea typeface="Times New Roman"/>
                <a:cs typeface="Times New Roman"/>
                <a:sym typeface="Times New Roman"/>
              </a:rPr>
              <a:t>Khi đăng ký thành công, hãy thiết lập animation giống với facebook: Một bàn tay với ngón cái biểu thị sự thành công, có thay đổi kích thước to nhỏ liên tục trong một khoảng thời gian</a:t>
            </a:r>
            <a:endParaRPr b="0" i="0" sz="2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CE3B29"/>
              </a:buClr>
              <a:buSzPts val="1400"/>
              <a:buFont typeface="Noto Sans Symbols"/>
              <a:buChar char="▪"/>
            </a:pPr>
            <a:r>
              <a:rPr b="0" i="0" lang="en-US" sz="2200" u="none" cap="none" strike="noStrike">
                <a:solidFill>
                  <a:srgbClr val="000000"/>
                </a:solidFill>
                <a:latin typeface="Times New Roman"/>
                <a:ea typeface="Times New Roman"/>
                <a:cs typeface="Times New Roman"/>
                <a:sym typeface="Times New Roman"/>
              </a:rPr>
              <a:t>Giao diện nhập mã xác thực do SV tự thiết kế hoặc tham khảo ở Facebook.</a:t>
            </a:r>
            <a:endParaRPr b="0" i="0" sz="2200" u="none" cap="none" strike="noStrike">
              <a:solidFill>
                <a:srgbClr val="000000"/>
              </a:solidFill>
              <a:latin typeface="Times New Roman"/>
              <a:ea typeface="Times New Roman"/>
              <a:cs typeface="Times New Roman"/>
              <a:sym typeface="Times New Roman"/>
            </a:endParaRPr>
          </a:p>
        </p:txBody>
      </p:sp>
      <p:pic>
        <p:nvPicPr>
          <p:cNvPr id="326" name="Google Shape;326;p28"/>
          <p:cNvPicPr preferRelativeResize="0"/>
          <p:nvPr/>
        </p:nvPicPr>
        <p:blipFill rotWithShape="1">
          <a:blip r:embed="rId3">
            <a:alphaModFix/>
          </a:blip>
          <a:srcRect b="0" l="0" r="0" t="0"/>
          <a:stretch/>
        </p:blipFill>
        <p:spPr>
          <a:xfrm>
            <a:off x="793796" y="1056640"/>
            <a:ext cx="2559004" cy="50330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2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sp>
        <p:nvSpPr>
          <p:cNvPr id="333" name="Google Shape;333;p29"/>
          <p:cNvSpPr txBox="1"/>
          <p:nvPr/>
        </p:nvSpPr>
        <p:spPr>
          <a:xfrm>
            <a:off x="386080" y="1691070"/>
            <a:ext cx="242824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Chỉ cho phép đăng nhập bởi một tài khoản trên một ứng dụng.</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CE3B29"/>
              </a:buClr>
              <a:buSzPts val="1400"/>
              <a:buFont typeface="Noto Sans Symbols"/>
              <a:buChar char="▪"/>
            </a:pPr>
            <a:r>
              <a:rPr b="0" i="0" lang="en-US" sz="2400" u="none" cap="none" strike="noStrike">
                <a:solidFill>
                  <a:srgbClr val="000000"/>
                </a:solidFill>
                <a:latin typeface="Times New Roman"/>
                <a:ea typeface="Times New Roman"/>
                <a:cs typeface="Times New Roman"/>
                <a:sym typeface="Times New Roman"/>
              </a:rPr>
              <a:t>Hai chức năng bên dưới chỉ khiến người dùng thay thế bằng tài khoản khác.</a:t>
            </a:r>
            <a:endParaRPr b="0" i="0" sz="2400" u="none" cap="none" strike="noStrike">
              <a:solidFill>
                <a:srgbClr val="000000"/>
              </a:solidFill>
              <a:latin typeface="Times New Roman"/>
              <a:ea typeface="Times New Roman"/>
              <a:cs typeface="Times New Roman"/>
              <a:sym typeface="Times New Roman"/>
            </a:endParaRPr>
          </a:p>
        </p:txBody>
      </p:sp>
      <p:pic>
        <p:nvPicPr>
          <p:cNvPr id="334" name="Google Shape;334;p29"/>
          <p:cNvPicPr preferRelativeResize="0"/>
          <p:nvPr/>
        </p:nvPicPr>
        <p:blipFill rotWithShape="1">
          <a:blip r:embed="rId3">
            <a:alphaModFix/>
          </a:blip>
          <a:srcRect b="0" l="0" r="0" t="0"/>
          <a:stretch/>
        </p:blipFill>
        <p:spPr>
          <a:xfrm>
            <a:off x="3211299" y="1391920"/>
            <a:ext cx="2428239" cy="4697764"/>
          </a:xfrm>
          <a:prstGeom prst="rect">
            <a:avLst/>
          </a:prstGeom>
          <a:noFill/>
          <a:ln>
            <a:noFill/>
          </a:ln>
        </p:spPr>
      </p:pic>
      <p:pic>
        <p:nvPicPr>
          <p:cNvPr id="335" name="Google Shape;335;p29"/>
          <p:cNvPicPr preferRelativeResize="0"/>
          <p:nvPr/>
        </p:nvPicPr>
        <p:blipFill rotWithShape="1">
          <a:blip r:embed="rId4">
            <a:alphaModFix/>
          </a:blip>
          <a:srcRect b="0" l="0" r="0" t="0"/>
          <a:stretch/>
        </p:blipFill>
        <p:spPr>
          <a:xfrm>
            <a:off x="5595138" y="1391920"/>
            <a:ext cx="2868142" cy="46977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DANH SÁCH API</a:t>
            </a:r>
            <a:endParaRPr/>
          </a:p>
        </p:txBody>
      </p:sp>
      <p:sp>
        <p:nvSpPr>
          <p:cNvPr id="81" name="Google Shape;81;p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 name="Google Shape;82;p3"/>
          <p:cNvSpPr/>
          <p:nvPr/>
        </p:nvSpPr>
        <p:spPr>
          <a:xfrm>
            <a:off x="377317" y="800331"/>
            <a:ext cx="8766683" cy="584775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Danh sách 31 API cần được phát triển (dự kiến):</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US" sz="2200" u="none" cap="none" strike="noStrike">
                <a:solidFill>
                  <a:schemeClr val="dk1"/>
                </a:solidFill>
                <a:latin typeface="Calibri"/>
                <a:ea typeface="Calibri"/>
                <a:cs typeface="Calibri"/>
                <a:sym typeface="Calibri"/>
              </a:rPr>
              <a:t>Authentication</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1" i="0" lang="en-US" sz="2200" u="none" cap="none" strike="noStrike">
                <a:solidFill>
                  <a:srgbClr val="0000FF"/>
                </a:solidFill>
                <a:latin typeface="Courier New"/>
                <a:ea typeface="Courier New"/>
                <a:cs typeface="Courier New"/>
                <a:sym typeface="Courier New"/>
              </a:rPr>
              <a:t>login, logout, signup, get_verify_code,</a:t>
            </a:r>
            <a:r>
              <a:rPr b="0" i="0" lang="en-US" sz="2200" u="none" cap="none" strike="noStrike">
                <a:solidFill>
                  <a:schemeClr val="dk1"/>
                </a:solidFill>
                <a:latin typeface="Courier New"/>
                <a:ea typeface="Courier New"/>
                <a:cs typeface="Courier New"/>
                <a:sym typeface="Courier New"/>
              </a:rPr>
              <a:t> </a:t>
            </a:r>
            <a:r>
              <a:rPr b="1" i="0" lang="en-US" sz="2200" u="none" cap="none" strike="noStrike">
                <a:solidFill>
                  <a:srgbClr val="FF0000"/>
                </a:solidFill>
                <a:latin typeface="Courier New"/>
                <a:ea typeface="Courier New"/>
                <a:cs typeface="Courier New"/>
                <a:sym typeface="Courier New"/>
              </a:rPr>
              <a:t>check_verify_code, change_info_after_signup</a:t>
            </a:r>
            <a:r>
              <a:rPr b="0" i="0" lang="en-US" sz="2200" u="none" cap="none" strike="noStrike">
                <a:solidFill>
                  <a:schemeClr val="dk1"/>
                </a:solidFill>
                <a:latin typeface="Courier New"/>
                <a:ea typeface="Courier New"/>
                <a:cs typeface="Courier New"/>
                <a:sym typeface="Courier New"/>
              </a:rPr>
              <a:t>.</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US" sz="2200" u="none" cap="none" strike="noStrike">
                <a:solidFill>
                  <a:schemeClr val="dk1"/>
                </a:solidFill>
                <a:latin typeface="Calibri"/>
                <a:ea typeface="Calibri"/>
                <a:cs typeface="Calibri"/>
                <a:sym typeface="Calibri"/>
              </a:rPr>
              <a:t>Quản lý tài khoản</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get_user_info, set_user_info, get_user_classes, set_user_role, deactivate_user, reactivate_user.</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US" sz="2200" u="none" cap="none" strike="noStrike">
                <a:solidFill>
                  <a:schemeClr val="dk1"/>
                </a:solidFill>
                <a:latin typeface="Calibri"/>
                <a:ea typeface="Calibri"/>
                <a:cs typeface="Calibri"/>
                <a:sym typeface="Calibri"/>
              </a:rPr>
              <a:t>Quản lý lớp học</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create_class, edit_class, delete_class, get_class_info, get_class_list, get_class_schedule.</a:t>
            </a:r>
            <a:endParaRPr/>
          </a:p>
          <a:p>
            <a:pPr indent="-139700" lvl="0" marL="0" marR="0" rtl="0" algn="l">
              <a:lnSpc>
                <a:spcPct val="100000"/>
              </a:lnSpc>
              <a:spcBef>
                <a:spcPts val="0"/>
              </a:spcBef>
              <a:spcAft>
                <a:spcPts val="0"/>
              </a:spcAft>
              <a:buClr>
                <a:schemeClr val="dk1"/>
              </a:buClr>
              <a:buSzPts val="2200"/>
              <a:buFont typeface="Calibri"/>
              <a:buAutoNum type="arabicPeriod"/>
            </a:pPr>
            <a:r>
              <a:rPr b="1" i="0" lang="en-US" sz="2200" u="none" cap="none" strike="noStrike">
                <a:solidFill>
                  <a:schemeClr val="dk1"/>
                </a:solidFill>
                <a:latin typeface="Calibri"/>
                <a:ea typeface="Calibri"/>
                <a:cs typeface="Calibri"/>
                <a:sym typeface="Calibri"/>
              </a:rPr>
              <a:t>Quản lý bài tập</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create_assignment, edit_assignment, delete_assignment, submit_assignment, grade_assignment, get_assignment_info, get_assignment_list.</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3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2. GIAO DIỆN ĐĂNG KÝ</a:t>
            </a:r>
            <a:endParaRPr/>
          </a:p>
        </p:txBody>
      </p:sp>
      <p:pic>
        <p:nvPicPr>
          <p:cNvPr id="342" name="Google Shape;342;p30"/>
          <p:cNvPicPr preferRelativeResize="0"/>
          <p:nvPr/>
        </p:nvPicPr>
        <p:blipFill rotWithShape="1">
          <a:blip r:embed="rId3">
            <a:alphaModFix/>
          </a:blip>
          <a:srcRect b="0" l="0" r="0" t="0"/>
          <a:stretch/>
        </p:blipFill>
        <p:spPr>
          <a:xfrm>
            <a:off x="1208422" y="817748"/>
            <a:ext cx="2527945" cy="5466982"/>
          </a:xfrm>
          <a:prstGeom prst="rect">
            <a:avLst/>
          </a:prstGeom>
          <a:noFill/>
          <a:ln>
            <a:noFill/>
          </a:ln>
        </p:spPr>
      </p:pic>
      <p:sp>
        <p:nvSpPr>
          <p:cNvPr id="343" name="Google Shape;343;p30"/>
          <p:cNvSpPr txBox="1"/>
          <p:nvPr/>
        </p:nvSpPr>
        <p:spPr>
          <a:xfrm>
            <a:off x="4927600" y="2910270"/>
            <a:ext cx="3271520" cy="45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E3B29"/>
              </a:buClr>
              <a:buSzPts val="1400"/>
              <a:buFont typeface="Noto Sans Symbols"/>
              <a:buChar char="▪"/>
            </a:pPr>
            <a:r>
              <a:rPr b="1" i="0" lang="en-US" sz="2400" u="none" cap="none" strike="noStrike">
                <a:solidFill>
                  <a:srgbClr val="000000"/>
                </a:solidFill>
                <a:latin typeface="Times New Roman"/>
                <a:ea typeface="Times New Roman"/>
                <a:cs typeface="Times New Roman"/>
                <a:sym typeface="Times New Roman"/>
              </a:rPr>
              <a:t>Giao diện đăng xuất </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MỤC LỤC</a:t>
            </a:r>
            <a:endParaRPr/>
          </a:p>
        </p:txBody>
      </p:sp>
      <p:sp>
        <p:nvSpPr>
          <p:cNvPr id="350" name="Google Shape;350;p31"/>
          <p:cNvSpPr txBox="1"/>
          <p:nvPr>
            <p:ph idx="1" type="body"/>
          </p:nvPr>
        </p:nvSpPr>
        <p:spPr>
          <a:xfrm>
            <a:off x="219217" y="1918366"/>
            <a:ext cx="8705566" cy="3012377"/>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Đăng ký, đăng nhập (tiếp theo)</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ký</a:t>
            </a:r>
            <a:endParaRPr/>
          </a:p>
          <a:p>
            <a:pPr indent="-514350" lvl="0" marL="514350" rtl="0" algn="l">
              <a:lnSpc>
                <a:spcPct val="90000"/>
              </a:lnSpc>
              <a:spcBef>
                <a:spcPts val="1000"/>
              </a:spcBef>
              <a:spcAft>
                <a:spcPts val="0"/>
              </a:spcAft>
              <a:buClr>
                <a:schemeClr val="dk1"/>
              </a:buClr>
              <a:buSzPts val="2800"/>
              <a:buAutoNum type="arabicPeriod"/>
            </a:pPr>
            <a:r>
              <a:rPr b="1" lang="en-US" u="sng"/>
              <a:t>Giao diện đăng nhập</a:t>
            </a:r>
            <a:endParaRPr b="1" u="sng"/>
          </a:p>
          <a:p>
            <a:pPr indent="-514350" lvl="0" marL="514350" rtl="0" algn="l">
              <a:lnSpc>
                <a:spcPct val="90000"/>
              </a:lnSpc>
              <a:spcBef>
                <a:spcPts val="1000"/>
              </a:spcBef>
              <a:spcAft>
                <a:spcPts val="0"/>
              </a:spcAft>
              <a:buClr>
                <a:schemeClr val="dk1"/>
              </a:buClr>
              <a:buSzPts val="2800"/>
              <a:buAutoNum type="arabicPeriod"/>
            </a:pPr>
            <a:r>
              <a:rPr lang="en-US"/>
              <a:t>Tạo lớp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3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3. GIAO DIỆN ĐĂNG NHẬP</a:t>
            </a:r>
            <a:endParaRPr/>
          </a:p>
        </p:txBody>
      </p:sp>
      <p:pic>
        <p:nvPicPr>
          <p:cNvPr id="357" name="Google Shape;357;p32"/>
          <p:cNvPicPr preferRelativeResize="0"/>
          <p:nvPr/>
        </p:nvPicPr>
        <p:blipFill rotWithShape="1">
          <a:blip r:embed="rId3">
            <a:alphaModFix/>
          </a:blip>
          <a:srcRect b="0" l="0" r="0" t="0"/>
          <a:stretch/>
        </p:blipFill>
        <p:spPr>
          <a:xfrm>
            <a:off x="1086503" y="1078697"/>
            <a:ext cx="2286618" cy="4945083"/>
          </a:xfrm>
          <a:prstGeom prst="rect">
            <a:avLst/>
          </a:prstGeom>
          <a:noFill/>
          <a:ln>
            <a:noFill/>
          </a:ln>
        </p:spPr>
      </p:pic>
      <p:sp>
        <p:nvSpPr>
          <p:cNvPr id="358" name="Google Shape;358;p32"/>
          <p:cNvSpPr txBox="1"/>
          <p:nvPr/>
        </p:nvSpPr>
        <p:spPr>
          <a:xfrm>
            <a:off x="3972560" y="3115420"/>
            <a:ext cx="44094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Giao diện đăng nhập gồm có 2 trường email và mật khẩu</a:t>
            </a:r>
            <a:endParaRPr sz="2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3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3. GIAO DIỆN ĐĂNG NHẬP</a:t>
            </a:r>
            <a:endParaRPr/>
          </a:p>
        </p:txBody>
      </p:sp>
      <p:pic>
        <p:nvPicPr>
          <p:cNvPr id="365" name="Google Shape;365;p33"/>
          <p:cNvPicPr preferRelativeResize="0"/>
          <p:nvPr/>
        </p:nvPicPr>
        <p:blipFill rotWithShape="1">
          <a:blip r:embed="rId3">
            <a:alphaModFix/>
          </a:blip>
          <a:srcRect b="0" l="0" r="0" t="0"/>
          <a:stretch/>
        </p:blipFill>
        <p:spPr>
          <a:xfrm>
            <a:off x="1243983" y="894399"/>
            <a:ext cx="2457058" cy="5313680"/>
          </a:xfrm>
          <a:prstGeom prst="rect">
            <a:avLst/>
          </a:prstGeom>
          <a:noFill/>
          <a:ln>
            <a:noFill/>
          </a:ln>
        </p:spPr>
      </p:pic>
      <p:sp>
        <p:nvSpPr>
          <p:cNvPr id="366" name="Google Shape;366;p33"/>
          <p:cNvSpPr txBox="1"/>
          <p:nvPr/>
        </p:nvSpPr>
        <p:spPr>
          <a:xfrm>
            <a:off x="4348480" y="2560320"/>
            <a:ext cx="388112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Khi nhấn vào icon hình con mắt thì mật khẩu sẽ được hiện lên, không thì sẽ để dưới dạng ẩn</a:t>
            </a:r>
            <a:endParaRPr sz="2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3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3. GIAO DIỆN ĐĂNG NHẬP</a:t>
            </a:r>
            <a:endParaRPr/>
          </a:p>
        </p:txBody>
      </p:sp>
      <p:pic>
        <p:nvPicPr>
          <p:cNvPr id="373" name="Google Shape;373;p34"/>
          <p:cNvPicPr preferRelativeResize="0"/>
          <p:nvPr/>
        </p:nvPicPr>
        <p:blipFill rotWithShape="1">
          <a:blip r:embed="rId3">
            <a:alphaModFix/>
          </a:blip>
          <a:srcRect b="0" l="0" r="0" t="0"/>
          <a:stretch/>
        </p:blipFill>
        <p:spPr>
          <a:xfrm>
            <a:off x="1243983" y="894399"/>
            <a:ext cx="2457058" cy="5313680"/>
          </a:xfrm>
          <a:prstGeom prst="rect">
            <a:avLst/>
          </a:prstGeom>
          <a:noFill/>
          <a:ln>
            <a:noFill/>
          </a:ln>
        </p:spPr>
      </p:pic>
      <p:sp>
        <p:nvSpPr>
          <p:cNvPr id="374" name="Google Shape;374;p34"/>
          <p:cNvSpPr txBox="1"/>
          <p:nvPr/>
        </p:nvSpPr>
        <p:spPr>
          <a:xfrm>
            <a:off x="4348480" y="2560320"/>
            <a:ext cx="388112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Khi nhấn vào icon hình con mắt thì mật khẩu sẽ được hiện lên, không thì sẽ để dưới dạng ẩn</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3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3. GIAO DIỆN ĐĂNG NHẬP</a:t>
            </a:r>
            <a:endParaRPr/>
          </a:p>
        </p:txBody>
      </p:sp>
      <p:sp>
        <p:nvSpPr>
          <p:cNvPr id="381" name="Google Shape;381;p35"/>
          <p:cNvSpPr txBox="1"/>
          <p:nvPr/>
        </p:nvSpPr>
        <p:spPr>
          <a:xfrm>
            <a:off x="4348480" y="2560320"/>
            <a:ext cx="38811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Giao diện khi người dùng quên mật khẩu</a:t>
            </a:r>
            <a:endParaRPr sz="2400">
              <a:solidFill>
                <a:schemeClr val="dk1"/>
              </a:solidFill>
              <a:latin typeface="Calibri"/>
              <a:ea typeface="Calibri"/>
              <a:cs typeface="Calibri"/>
              <a:sym typeface="Calibri"/>
            </a:endParaRPr>
          </a:p>
        </p:txBody>
      </p:sp>
      <p:pic>
        <p:nvPicPr>
          <p:cNvPr id="382" name="Google Shape;382;p35"/>
          <p:cNvPicPr preferRelativeResize="0"/>
          <p:nvPr/>
        </p:nvPicPr>
        <p:blipFill rotWithShape="1">
          <a:blip r:embed="rId3">
            <a:alphaModFix/>
          </a:blip>
          <a:srcRect b="0" l="0" r="0" t="0"/>
          <a:stretch/>
        </p:blipFill>
        <p:spPr>
          <a:xfrm>
            <a:off x="1116983" y="853759"/>
            <a:ext cx="2494642" cy="53949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3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MỤC LỤC</a:t>
            </a:r>
            <a:endParaRPr/>
          </a:p>
        </p:txBody>
      </p:sp>
      <p:sp>
        <p:nvSpPr>
          <p:cNvPr id="389" name="Google Shape;389;p36"/>
          <p:cNvSpPr txBox="1"/>
          <p:nvPr>
            <p:ph idx="1" type="body"/>
          </p:nvPr>
        </p:nvSpPr>
        <p:spPr>
          <a:xfrm>
            <a:off x="219217" y="1918366"/>
            <a:ext cx="8705566" cy="3012377"/>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Đăng ký, đăng nhập (tiếp theo)</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ký</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nhập</a:t>
            </a:r>
            <a:endParaRPr/>
          </a:p>
          <a:p>
            <a:pPr indent="-514350" lvl="0" marL="514350" rtl="0" algn="l">
              <a:lnSpc>
                <a:spcPct val="90000"/>
              </a:lnSpc>
              <a:spcBef>
                <a:spcPts val="1000"/>
              </a:spcBef>
              <a:spcAft>
                <a:spcPts val="0"/>
              </a:spcAft>
              <a:buClr>
                <a:schemeClr val="dk1"/>
              </a:buClr>
              <a:buSzPts val="2800"/>
              <a:buAutoNum type="arabicPeriod"/>
            </a:pPr>
            <a:r>
              <a:rPr b="1" lang="en-US" u="sng"/>
              <a:t>Tạo lớp</a:t>
            </a:r>
            <a:endParaRPr b="1" u="sng"/>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395" name="Google Shape;395;p3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p37"/>
          <p:cNvSpPr txBox="1"/>
          <p:nvPr/>
        </p:nvSpPr>
        <p:spPr>
          <a:xfrm>
            <a:off x="235077" y="8120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Mô tả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397" name="Google Shape;397;p37"/>
          <p:cNvSpPr/>
          <p:nvPr/>
        </p:nvSpPr>
        <p:spPr>
          <a:xfrm>
            <a:off x="528320" y="1528736"/>
            <a:ext cx="8087360" cy="489364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API thực hiện:</a:t>
            </a:r>
            <a:r>
              <a:rPr b="0" i="0" lang="en-US" sz="2400" u="none" cap="none" strike="noStrike">
                <a:solidFill>
                  <a:schemeClr val="dk1"/>
                </a:solidFill>
                <a:latin typeface="Calibri"/>
                <a:ea typeface="Calibri"/>
                <a:cs typeface="Calibri"/>
                <a:sym typeface="Calibri"/>
              </a:rPr>
              <a:t> Tạo một lớp học mới cho giảng viên trong hệ thống.</a:t>
            </a:r>
            <a:endParaRPr/>
          </a:p>
          <a:p>
            <a:pPr indent="0" lvl="0" marL="0" marR="0" rtl="0" algn="l">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Request dạng:</a:t>
            </a:r>
            <a:r>
              <a:rPr b="0" i="0" lang="en-US" sz="2400" u="none" cap="none" strike="noStrike">
                <a:solidFill>
                  <a:schemeClr val="dk1"/>
                </a:solidFill>
                <a:latin typeface="Calibri"/>
                <a:ea typeface="Calibri"/>
                <a:cs typeface="Calibri"/>
                <a:sym typeface="Calibri"/>
              </a:rPr>
              <a:t> POST</a:t>
            </a:r>
            <a:endParaRPr/>
          </a:p>
          <a:p>
            <a:pPr indent="0" lvl="0" marL="0" marR="0" rtl="0" algn="l">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Tham số:</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token (bắt buộc): Mã phiên đăng nhập của giảng viên.</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class_name (bắt buộc): Tên của lớp học.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semester (bắt buộc): Kỳ học mà lớp học sẽ thuộc về.</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description (không bắt buộc): Mô tả chi tiết về lớp học.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max_students (bắt buộc): Số lượng sinh viên tối đa có thể đăng ký vào lớp học.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start_date (bắt buộc): Ngày bắt đầu lớp học.</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end_date (bắt buộc): Ngày kết thúc lớp học.</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403" name="Google Shape;403;p3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38"/>
          <p:cNvSpPr txBox="1"/>
          <p:nvPr/>
        </p:nvSpPr>
        <p:spPr>
          <a:xfrm>
            <a:off x="235077" y="8120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Mô tả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405" name="Google Shape;405;p38"/>
          <p:cNvSpPr/>
          <p:nvPr/>
        </p:nvSpPr>
        <p:spPr>
          <a:xfrm>
            <a:off x="777240" y="1660688"/>
            <a:ext cx="7589520" cy="267765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Kết quả đầu ra:</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Nếu tạo lớp học thành công thì sẽ trả về:</a:t>
            </a:r>
            <a:endParaRPr/>
          </a:p>
          <a:p>
            <a:pPr indent="-152400" lvl="1" marL="4572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class_id: ID của lớp học mới tạo.</a:t>
            </a:r>
            <a:endParaRPr/>
          </a:p>
          <a:p>
            <a:pPr indent="-152400" lvl="1" marL="4572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message: Thông báo thành công.</a:t>
            </a:r>
            <a:endParaRPr/>
          </a:p>
          <a:p>
            <a:pPr indent="-152400" lvl="0" marL="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Nếu không thành công thì sẽ trả về thông báo lỗi tương ứng.</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411" name="Google Shape;411;p3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39"/>
          <p:cNvSpPr txBox="1"/>
          <p:nvPr/>
        </p:nvSpPr>
        <p:spPr>
          <a:xfrm>
            <a:off x="377317" y="8628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Các test case cho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413" name="Google Shape;413;p39"/>
          <p:cNvSpPr/>
          <p:nvPr/>
        </p:nvSpPr>
        <p:spPr>
          <a:xfrm>
            <a:off x="509531" y="1337498"/>
            <a:ext cx="8257152" cy="526297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1. Giảng viên truyền đúng mã phiên đăng nhập, tất cả tham số hợp lệ.</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1000 | OK (Thông báo thành công), trả về class_id của lớp học vừa tạo.</a:t>
            </a:r>
            <a:endParaRPr/>
          </a:p>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2. Giảng viên gửi mã phiên đăng nhập không hợp lệ hoặc mã phiên đã hết hạn, các tham số khác hợp lệ.</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Hệ thống sẽ trả về thông báo lỗi và yêu cầu giảng viên đăng nhập lại.</a:t>
            </a:r>
            <a:endParaRPr/>
          </a:p>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3. Giảng viên truyền mã phiên hợp lệ nhưng class_name bị bỏ trống hoặc quá dài (vượt quá số ký tự cho phép).</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Hệ thống kiểm tra và đưa ra thông báo lỗi về việc tên lớp học không hợp lệ. Ứng dụng sẽ không gửi request lên server nếu dữ liệu không hợp lệ.</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DANH SÁCH API</a:t>
            </a:r>
            <a:endParaRPr/>
          </a:p>
        </p:txBody>
      </p:sp>
      <p:sp>
        <p:nvSpPr>
          <p:cNvPr id="88" name="Google Shape;88;p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 name="Google Shape;89;p4"/>
          <p:cNvSpPr/>
          <p:nvPr/>
        </p:nvSpPr>
        <p:spPr>
          <a:xfrm>
            <a:off x="359903" y="938879"/>
            <a:ext cx="8595360" cy="5509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5.Điểm danh</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take_attendance, get_attendance_record, set_attendance_status, get_attendance_list.</a:t>
            </a:r>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6.Xin phép nghỉ học</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request_absence, review_absence_request, get_absence_requests.</a:t>
            </a:r>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7.Quản lý tài liệu học tập</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upload_material, edit_material, delete_material, get_material_info, get_material_list.</a:t>
            </a:r>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8.Thông báo và giao tiếp</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send_notification, get_notifications, mark_notification_as_read, get_conversation, get_list_conversation, delete_message.</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419" name="Google Shape;419;p4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40"/>
          <p:cNvSpPr txBox="1"/>
          <p:nvPr/>
        </p:nvSpPr>
        <p:spPr>
          <a:xfrm>
            <a:off x="377317" y="8628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Các test case cho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421" name="Google Shape;421;p40"/>
          <p:cNvSpPr/>
          <p:nvPr/>
        </p:nvSpPr>
        <p:spPr>
          <a:xfrm>
            <a:off x="377317" y="1429794"/>
            <a:ext cx="8673846" cy="489364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4. Giảng viên truyền mã phiên hợp lệ nhưng max_students không phải là số nguyên hoặc không trong giới hạn cho phép.</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Ứng dụng sẽ kiểm tra trước khi gửi dữ liệu và đưa ra thông báo lỗi về giá trị không hợp lệ của max_students.</a:t>
            </a:r>
            <a:endParaRPr/>
          </a:p>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5. Giảng viên truyền mã phiên hợp lệ, các tham số khác hợp lệ, nhưng start_date lớn hơn end_date.</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Hệ thống kiểm tra và đưa ra thông báo lỗi về sự không hợp lệ của ngày bắt đầu và ngày kết thúc.</a:t>
            </a:r>
            <a:endParaRPr/>
          </a:p>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6. Giảng viên truyền mã phiên hợp lệ, các tham số khác hợp lệ, nhưng server bị lỗi không thể tạo lớp học.</a:t>
            </a:r>
            <a:endParaRPr b="0" i="0" sz="2400" u="none" cap="none" strike="noStrike">
              <a:solidFill>
                <a:schemeClr val="dk1"/>
              </a:solidFill>
              <a:latin typeface="Calibri"/>
              <a:ea typeface="Calibri"/>
              <a:cs typeface="Calibri"/>
              <a:sym typeface="Calibri"/>
            </a:endParaRPr>
          </a:p>
          <a:p>
            <a:pPr indent="-152400" lvl="0" marL="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Kết quả mong đợi:</a:t>
            </a:r>
            <a:r>
              <a:rPr b="0" i="0" lang="en-US" sz="2400" u="none" cap="none" strike="noStrike">
                <a:solidFill>
                  <a:schemeClr val="dk1"/>
                </a:solidFill>
                <a:latin typeface="Calibri"/>
                <a:ea typeface="Calibri"/>
                <a:cs typeface="Calibri"/>
                <a:sym typeface="Calibri"/>
              </a:rPr>
              <a:t> 9999 | Error hoặc 1001 | Server Error, ứng dụng vẫn giữ nguyên trạng thái hiện tại.</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427" name="Google Shape;427;p4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41"/>
          <p:cNvSpPr txBox="1"/>
          <p:nvPr/>
        </p:nvSpPr>
        <p:spPr>
          <a:xfrm>
            <a:off x="377317" y="8628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Các test case cho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429" name="Google Shape;429;p41"/>
          <p:cNvSpPr txBox="1"/>
          <p:nvPr/>
        </p:nvSpPr>
        <p:spPr>
          <a:xfrm>
            <a:off x="377317" y="1612247"/>
            <a:ext cx="867384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7. Giảng viên truyền mã phiên hợp lệ, nhưng kết nối mạng bị ngắt khi gửi request.</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Kết quả mong đợi:</a:t>
            </a:r>
            <a:r>
              <a:rPr lang="en-US" sz="2400">
                <a:solidFill>
                  <a:schemeClr val="dk1"/>
                </a:solidFill>
                <a:latin typeface="Calibri"/>
                <a:ea typeface="Calibri"/>
                <a:cs typeface="Calibri"/>
                <a:sym typeface="Calibri"/>
              </a:rPr>
              <a:t> Ứng dụng sẽ đưa ra thông báo lỗi về việc mất kết nối mạng, yêu cầu giảng viên kiểm tra lại kết nối trước khi thực hiện lại thao tác.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4.1 create_class</a:t>
            </a:r>
            <a:endParaRPr i="1"/>
          </a:p>
        </p:txBody>
      </p:sp>
      <p:sp>
        <p:nvSpPr>
          <p:cNvPr id="435" name="Google Shape;435;p4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2"/>
          <p:cNvSpPr txBox="1"/>
          <p:nvPr/>
        </p:nvSpPr>
        <p:spPr>
          <a:xfrm>
            <a:off x="377317" y="862846"/>
            <a:ext cx="7354443" cy="56694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00000"/>
              </a:buClr>
              <a:buSzPts val="1800"/>
              <a:buFont typeface="Arial"/>
              <a:buNone/>
            </a:pPr>
            <a:r>
              <a:rPr b="1" i="1" lang="en-US" sz="2800">
                <a:solidFill>
                  <a:srgbClr val="C00000"/>
                </a:solidFill>
                <a:latin typeface="Calibri"/>
                <a:ea typeface="Calibri"/>
                <a:cs typeface="Calibri"/>
                <a:sym typeface="Calibri"/>
              </a:rPr>
              <a:t>Các test case cho create_class</a:t>
            </a:r>
            <a:endParaRPr b="1" i="1" sz="2800">
              <a:solidFill>
                <a:srgbClr val="C00000"/>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ts val="1100"/>
              <a:buFont typeface="Arial"/>
              <a:buNone/>
            </a:pPr>
            <a:r>
              <a:t/>
            </a:r>
            <a:endParaRPr i="1" sz="2800">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chemeClr val="dk1"/>
              </a:buClr>
              <a:buSzPts val="1800"/>
              <a:buFont typeface="Arial"/>
              <a:buNone/>
            </a:pPr>
            <a:r>
              <a:t/>
            </a:r>
            <a:endParaRPr i="1" sz="2800">
              <a:solidFill>
                <a:srgbClr val="000000"/>
              </a:solidFill>
              <a:latin typeface="Calibri"/>
              <a:ea typeface="Calibri"/>
              <a:cs typeface="Calibri"/>
              <a:sym typeface="Calibri"/>
            </a:endParaRPr>
          </a:p>
        </p:txBody>
      </p:sp>
      <p:sp>
        <p:nvSpPr>
          <p:cNvPr id="437" name="Google Shape;437;p42"/>
          <p:cNvSpPr/>
          <p:nvPr/>
        </p:nvSpPr>
        <p:spPr>
          <a:xfrm>
            <a:off x="1697418" y="2860740"/>
            <a:ext cx="5749163" cy="1136520"/>
          </a:xfrm>
          <a:prstGeom prst="roundRect">
            <a:avLst>
              <a:gd fmla="val 16667" name="adj"/>
            </a:avLst>
          </a:prstGeom>
          <a:solidFill>
            <a:srgbClr val="C00000"/>
          </a:solidFill>
          <a:ln cap="flat" cmpd="sng" w="19050">
            <a:solidFill>
              <a:srgbClr val="171616"/>
            </a:solidFill>
            <a:prstDash val="solid"/>
            <a:miter lim="800000"/>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500"/>
              <a:buFont typeface="Calibri"/>
              <a:buNone/>
            </a:pPr>
            <a:r>
              <a:rPr b="1" i="0" lang="en-US" sz="2500" u="none" cap="none" strike="noStrike">
                <a:solidFill>
                  <a:schemeClr val="lt1"/>
                </a:solidFill>
                <a:latin typeface="Calibri"/>
                <a:ea typeface="Calibri"/>
                <a:cs typeface="Calibri"/>
                <a:sym typeface="Calibri"/>
              </a:rPr>
              <a:t>CÂU HỎI 3: THEO EM CÒN CÓ NHỮNG TEST CASE NÀO CÓ THỂ THỰC HIỆN?</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lang="en-US" sz="4800">
                <a:solidFill>
                  <a:srgbClr val="C00000"/>
                </a:solidFill>
                <a:latin typeface="Lato"/>
                <a:ea typeface="Lato"/>
                <a:cs typeface="Lato"/>
                <a:sym typeface="Lato"/>
              </a:rPr>
              <a:t>THANK YOU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DANH SÁCH API</a:t>
            </a:r>
            <a:endParaRPr/>
          </a:p>
        </p:txBody>
      </p:sp>
      <p:sp>
        <p:nvSpPr>
          <p:cNvPr id="95" name="Google Shape;95;p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 name="Google Shape;96;p5"/>
          <p:cNvSpPr/>
          <p:nvPr/>
        </p:nvSpPr>
        <p:spPr>
          <a:xfrm>
            <a:off x="436102" y="1097339"/>
            <a:ext cx="7925578" cy="313932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9.Khảo sát và form</a:t>
            </a:r>
            <a:r>
              <a:rPr b="0" i="0" lang="en-US" sz="2200" u="none" cap="none" strike="noStrike">
                <a:solidFill>
                  <a:schemeClr val="dk1"/>
                </a:solidFill>
                <a:latin typeface="Calibri"/>
                <a:ea typeface="Calibri"/>
                <a:cs typeface="Calibri"/>
                <a:sym typeface="Calibri"/>
              </a:rPr>
              <a:t>:</a:t>
            </a:r>
            <a:endParaRPr/>
          </a:p>
          <a:p>
            <a:pPr indent="-139700" lvl="1" marL="457200" marR="0" rtl="0" algn="l">
              <a:lnSpc>
                <a:spcPct val="100000"/>
              </a:lnSpc>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create_survey, edit_survey, delete_survey, submit_survey, get_survey_responses.</a:t>
            </a:r>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10.Hệ thống</a:t>
            </a:r>
            <a:r>
              <a:rPr b="0" i="0" lang="en-US" sz="2200" u="none" cap="none" strike="noStrike">
                <a:solidFill>
                  <a:schemeClr val="dk1"/>
                </a:solidFill>
                <a:latin typeface="Calibri"/>
                <a:ea typeface="Calibri"/>
                <a:cs typeface="Calibri"/>
                <a:sym typeface="Calibri"/>
              </a:rPr>
              <a:t>:</a:t>
            </a:r>
            <a:endParaRPr/>
          </a:p>
          <a:p>
            <a:pPr indent="-139700" lvl="1" marL="457200" marR="0" rtl="0" algn="l">
              <a:spcBef>
                <a:spcPts val="0"/>
              </a:spcBef>
              <a:spcAft>
                <a:spcPts val="0"/>
              </a:spcAft>
              <a:buClr>
                <a:schemeClr val="dk1"/>
              </a:buClr>
              <a:buSzPts val="2200"/>
              <a:buFont typeface="Courier New"/>
              <a:buChar char="•"/>
            </a:pPr>
            <a:r>
              <a:rPr b="0" i="0" lang="en-US" sz="2200" u="none" cap="none" strike="noStrike">
                <a:solidFill>
                  <a:schemeClr val="dk1"/>
                </a:solidFill>
                <a:latin typeface="Courier New"/>
                <a:ea typeface="Courier New"/>
                <a:cs typeface="Courier New"/>
                <a:sym typeface="Courier New"/>
              </a:rPr>
              <a:t>check_new_version, set_dev_token, get_system_settings,change_password update_system_settings.</a:t>
            </a:r>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MỤC LỤC</a:t>
            </a:r>
            <a:endParaRPr/>
          </a:p>
        </p:txBody>
      </p:sp>
      <p:sp>
        <p:nvSpPr>
          <p:cNvPr id="103" name="Google Shape;103;p6"/>
          <p:cNvSpPr txBox="1"/>
          <p:nvPr>
            <p:ph idx="1" type="body"/>
          </p:nvPr>
        </p:nvSpPr>
        <p:spPr>
          <a:xfrm>
            <a:off x="219217" y="1918366"/>
            <a:ext cx="8705566" cy="3012377"/>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Đăng ký, đăng nhập (tiếp theo)</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ký</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nhập</a:t>
            </a:r>
            <a:endParaRPr/>
          </a:p>
          <a:p>
            <a:pPr indent="-514350" lvl="0" marL="514350" rtl="0" algn="l">
              <a:lnSpc>
                <a:spcPct val="90000"/>
              </a:lnSpc>
              <a:spcBef>
                <a:spcPts val="1000"/>
              </a:spcBef>
              <a:spcAft>
                <a:spcPts val="0"/>
              </a:spcAft>
              <a:buClr>
                <a:schemeClr val="dk1"/>
              </a:buClr>
              <a:buSzPts val="2800"/>
              <a:buAutoNum type="arabicPeriod"/>
            </a:pPr>
            <a:r>
              <a:rPr lang="en-US"/>
              <a:t>Tạo lớp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Lato"/>
              <a:buNone/>
            </a:pPr>
            <a:r>
              <a:rPr lang="en-US"/>
              <a:t>MỤC LỤC</a:t>
            </a:r>
            <a:endParaRPr/>
          </a:p>
        </p:txBody>
      </p:sp>
      <p:sp>
        <p:nvSpPr>
          <p:cNvPr id="110" name="Google Shape;110;p7"/>
          <p:cNvSpPr txBox="1"/>
          <p:nvPr>
            <p:ph idx="1" type="body"/>
          </p:nvPr>
        </p:nvSpPr>
        <p:spPr>
          <a:xfrm>
            <a:off x="219217" y="1918366"/>
            <a:ext cx="8705566" cy="3012377"/>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b="1" lang="en-US" u="sng"/>
              <a:t>Đăng ký, đăng nhập (tiếp theo)</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ký</a:t>
            </a:r>
            <a:endParaRPr/>
          </a:p>
          <a:p>
            <a:pPr indent="-514350" lvl="0" marL="514350" rtl="0" algn="l">
              <a:lnSpc>
                <a:spcPct val="90000"/>
              </a:lnSpc>
              <a:spcBef>
                <a:spcPts val="1000"/>
              </a:spcBef>
              <a:spcAft>
                <a:spcPts val="0"/>
              </a:spcAft>
              <a:buClr>
                <a:schemeClr val="dk1"/>
              </a:buClr>
              <a:buSzPts val="2800"/>
              <a:buAutoNum type="arabicPeriod"/>
            </a:pPr>
            <a:r>
              <a:rPr lang="en-US"/>
              <a:t>Giao diện đăng nhập</a:t>
            </a:r>
            <a:endParaRPr/>
          </a:p>
          <a:p>
            <a:pPr indent="-514350" lvl="0" marL="514350" rtl="0" algn="l">
              <a:lnSpc>
                <a:spcPct val="90000"/>
              </a:lnSpc>
              <a:spcBef>
                <a:spcPts val="1000"/>
              </a:spcBef>
              <a:spcAft>
                <a:spcPts val="0"/>
              </a:spcAft>
              <a:buClr>
                <a:schemeClr val="dk1"/>
              </a:buClr>
              <a:buSzPts val="2800"/>
              <a:buAutoNum type="arabicPeriod"/>
            </a:pPr>
            <a:r>
              <a:rPr lang="en-US"/>
              <a:t>Tạo lớp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8"/>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1. ĐĂNG KÝ, ĐĂNG NHẬP (TIẾP THEO)</a:t>
            </a:r>
            <a:endParaRPr/>
          </a:p>
        </p:txBody>
      </p:sp>
      <p:sp>
        <p:nvSpPr>
          <p:cNvPr id="117" name="Google Shape;117;p8"/>
          <p:cNvSpPr txBox="1"/>
          <p:nvPr/>
        </p:nvSpPr>
        <p:spPr>
          <a:xfrm>
            <a:off x="369348" y="1415560"/>
            <a:ext cx="8520600" cy="4555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CE3B29"/>
              </a:buClr>
              <a:buSzPts val="1800"/>
              <a:buFont typeface="Noto Sans Symbols"/>
              <a:buNone/>
            </a:pPr>
            <a:r>
              <a:rPr b="0" i="0" lang="en-US" sz="2800" u="none" cap="none" strike="noStrike">
                <a:solidFill>
                  <a:srgbClr val="000000"/>
                </a:solidFill>
                <a:latin typeface="Calibri"/>
                <a:ea typeface="Calibri"/>
                <a:cs typeface="Calibri"/>
                <a:sym typeface="Calibri"/>
              </a:rPr>
              <a:t>1.1. Check_verify_code</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600"/>
              </a:spcBef>
              <a:spcAft>
                <a:spcPts val="1600"/>
              </a:spcAft>
              <a:buClr>
                <a:srgbClr val="CE3B29"/>
              </a:buClr>
              <a:buSzPts val="1800"/>
              <a:buFont typeface="Noto Sans Symbols"/>
              <a:buNone/>
            </a:pPr>
            <a:r>
              <a:rPr b="0" i="0" lang="en-US" sz="2800" u="none" cap="none" strike="noStrike">
                <a:solidFill>
                  <a:srgbClr val="000000"/>
                </a:solidFill>
                <a:latin typeface="Calibri"/>
                <a:ea typeface="Calibri"/>
                <a:cs typeface="Calibri"/>
                <a:sym typeface="Calibri"/>
              </a:rPr>
              <a:t>1.2. Change_info_after_signup</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9"/>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i="1" lang="en-US"/>
              <a:t>1. 1 </a:t>
            </a:r>
            <a:r>
              <a:rPr i="1" lang="en-US" sz="2800">
                <a:latin typeface="Calibri"/>
                <a:ea typeface="Calibri"/>
                <a:cs typeface="Calibri"/>
                <a:sym typeface="Calibri"/>
              </a:rPr>
              <a:t>Check_verify_code</a:t>
            </a:r>
            <a:br>
              <a:rPr i="1" lang="en-US" sz="2800">
                <a:solidFill>
                  <a:srgbClr val="000000"/>
                </a:solidFill>
                <a:latin typeface="Calibri"/>
                <a:ea typeface="Calibri"/>
                <a:cs typeface="Calibri"/>
                <a:sym typeface="Calibri"/>
              </a:rPr>
            </a:br>
            <a:endParaRPr i="1"/>
          </a:p>
        </p:txBody>
      </p:sp>
      <p:pic>
        <p:nvPicPr>
          <p:cNvPr id="124" name="Google Shape;124;p9"/>
          <p:cNvPicPr preferRelativeResize="0"/>
          <p:nvPr/>
        </p:nvPicPr>
        <p:blipFill rotWithShape="1">
          <a:blip r:embed="rId3">
            <a:alphaModFix/>
          </a:blip>
          <a:srcRect b="0" l="0" r="0" t="0"/>
          <a:stretch/>
        </p:blipFill>
        <p:spPr>
          <a:xfrm>
            <a:off x="957919" y="1047190"/>
            <a:ext cx="7228161" cy="5149700"/>
          </a:xfrm>
          <a:prstGeom prst="rect">
            <a:avLst/>
          </a:prstGeom>
          <a:noFill/>
          <a:ln>
            <a:noFill/>
          </a:ln>
        </p:spPr>
      </p:pic>
      <p:sp>
        <p:nvSpPr>
          <p:cNvPr id="125" name="Google Shape;125;p9"/>
          <p:cNvSpPr txBox="1"/>
          <p:nvPr/>
        </p:nvSpPr>
        <p:spPr>
          <a:xfrm>
            <a:off x="1687430" y="1701097"/>
            <a:ext cx="940200" cy="307800"/>
          </a:xfrm>
          <a:prstGeom prst="rect">
            <a:avLst/>
          </a:prstGeom>
          <a:solidFill>
            <a:schemeClr val="lt1"/>
          </a:solidFill>
          <a:ln>
            <a:noFill/>
          </a:ln>
          <a:effectLst>
            <a:outerShdw blurRad="57150" rotWithShape="0" algn="bl" dir="5400000" dist="19050">
              <a:srgbClr val="000000">
                <a:alpha val="49803"/>
              </a:srgbClr>
            </a:outerShdw>
          </a:effectLst>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email</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